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88388" cy="3027521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CCFFCC"/>
    <a:srgbClr val="0000CC"/>
    <a:srgbClr val="FF0000"/>
    <a:srgbClr val="008000"/>
    <a:srgbClr val="FFFF99"/>
    <a:srgbClr val="66FF99"/>
    <a:srgbClr val="00CC00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 snapToGrid="0">
      <p:cViewPr>
        <p:scale>
          <a:sx n="50" d="100"/>
          <a:sy n="50" d="100"/>
        </p:scale>
        <p:origin x="-684" y="6228"/>
      </p:cViewPr>
      <p:guideLst>
        <p:guide orient="horz" pos="9535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808" y="-114"/>
      </p:cViewPr>
      <p:guideLst>
        <p:guide orient="horz" pos="2932"/>
        <p:guide pos="2221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937" y="0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CDFE41A2-DD1D-4C12-BFC6-B782ADC737B7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937" y="8842375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A1C441C-4E0D-4B0A-885C-CE563DBA4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06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937" y="0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C9C51E0F-C1E9-4B5A-B44A-44F60C72C567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698500"/>
            <a:ext cx="246538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166" y="4421188"/>
            <a:ext cx="5642932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937" y="8842375"/>
            <a:ext cx="3055716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9A7234D5-857F-4082-9CAB-00D3AC325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85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A73A1A-77B2-4153-8DB5-E5B8F377824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75" y="9404350"/>
            <a:ext cx="18181638" cy="648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338" y="17156113"/>
            <a:ext cx="14971712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3BAB-A5C8-4DA3-9914-9B57DC45D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20DD-7583-4925-8403-9FA69509E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0000" y="2690813"/>
            <a:ext cx="4545013" cy="24220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3375" y="2690813"/>
            <a:ext cx="13484225" cy="24220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B904-CCC3-4611-AF49-1D9D19D77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1842-2753-465C-88AC-F7E5F1E6C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9454813"/>
            <a:ext cx="18180050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12831763"/>
            <a:ext cx="18180050" cy="662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6924-ACC3-43F6-9F87-874A37308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75" y="8745538"/>
            <a:ext cx="9013825" cy="1816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9600" y="8745538"/>
            <a:ext cx="9015413" cy="1816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8046-FB10-44AB-A7EB-A13E4FA11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48438" cy="5045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77038"/>
            <a:ext cx="9450388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601200"/>
            <a:ext cx="9450388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850" y="6777038"/>
            <a:ext cx="9453563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850" y="9601200"/>
            <a:ext cx="9453563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503F-36DE-4987-95F9-4794D55B3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C834-400D-4922-928B-3BA735AA4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1154-A027-444D-9B22-F4DB70387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580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950" y="1204913"/>
            <a:ext cx="11955463" cy="25839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35800" cy="2070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3769-DCC5-467F-8ADA-9EC5567B8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88" y="21193125"/>
            <a:ext cx="12833350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588" y="2705100"/>
            <a:ext cx="12833350" cy="181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588" y="23695025"/>
            <a:ext cx="12833350" cy="3552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7D84-CF70-4118-A366-9259F9884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3375" y="2690813"/>
            <a:ext cx="18181638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14" tIns="147607" rIns="295214" bIns="147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75" y="8745538"/>
            <a:ext cx="18181638" cy="181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14" tIns="147607" rIns="295214" bIns="147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3375" y="27584400"/>
            <a:ext cx="44561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14" tIns="147607" rIns="295214" bIns="1476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45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263" y="27584400"/>
            <a:ext cx="67738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14" tIns="147607" rIns="295214" bIns="14760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45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8900" y="27584400"/>
            <a:ext cx="44561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14" tIns="147607" rIns="295214" bIns="1476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45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15BA0D1-7A18-49F1-ADB5-217ADF125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Times" pitchFamily="18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5725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hyperlink" Target="mailto:s.sivaram@ncl.res.in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jpe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/>
          <p:cNvGrpSpPr/>
          <p:nvPr/>
        </p:nvGrpSpPr>
        <p:grpSpPr>
          <a:xfrm>
            <a:off x="0" y="415640"/>
            <a:ext cx="21388388" cy="28905200"/>
            <a:chOff x="0" y="415640"/>
            <a:chExt cx="21388388" cy="28905200"/>
          </a:xfrm>
        </p:grpSpPr>
        <p:sp>
          <p:nvSpPr>
            <p:cNvPr id="1053" name="Line 19"/>
            <p:cNvSpPr>
              <a:spLocks noChangeShapeType="1"/>
            </p:cNvSpPr>
            <p:nvPr/>
          </p:nvSpPr>
          <p:spPr bwMode="auto">
            <a:xfrm>
              <a:off x="0" y="3149315"/>
              <a:ext cx="21388388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21"/>
            <p:cNvSpPr>
              <a:spLocks noChangeShapeType="1"/>
            </p:cNvSpPr>
            <p:nvPr/>
          </p:nvSpPr>
          <p:spPr bwMode="auto">
            <a:xfrm>
              <a:off x="0" y="29320840"/>
              <a:ext cx="21377275" cy="0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TextBox 59"/>
            <p:cNvSpPr txBox="1">
              <a:spLocks noChangeArrowheads="1"/>
            </p:cNvSpPr>
            <p:nvPr/>
          </p:nvSpPr>
          <p:spPr bwMode="auto">
            <a:xfrm>
              <a:off x="10966450" y="22191378"/>
              <a:ext cx="466725" cy="49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eaLnBrk="0" hangingPunct="0">
                <a:lnSpc>
                  <a:spcPct val="150000"/>
                </a:lnSpc>
              </a:pPr>
              <a:r>
                <a:rPr lang="en-US" sz="2000">
                  <a:solidFill>
                    <a:srgbClr val="00B050"/>
                  </a:solidFill>
                  <a:latin typeface="Arial" pitchFamily="34" charset="0"/>
                </a:rPr>
                <a:t>    </a:t>
              </a:r>
            </a:p>
          </p:txBody>
        </p:sp>
        <p:sp>
          <p:nvSpPr>
            <p:cNvPr id="1068" name="TextBox 76"/>
            <p:cNvSpPr txBox="1">
              <a:spLocks noChangeArrowheads="1"/>
            </p:cNvSpPr>
            <p:nvPr/>
          </p:nvSpPr>
          <p:spPr bwMode="auto">
            <a:xfrm>
              <a:off x="11591925" y="26855453"/>
              <a:ext cx="18415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70" name="TextBox 65"/>
            <p:cNvSpPr txBox="1">
              <a:spLocks noChangeArrowheads="1"/>
            </p:cNvSpPr>
            <p:nvPr/>
          </p:nvSpPr>
          <p:spPr bwMode="auto">
            <a:xfrm>
              <a:off x="11771313" y="28469940"/>
              <a:ext cx="18415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78" name="Rectangle 19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80" name="Rectangle 24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82" name="Rectangle 36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83" name="Rectangle 38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84" name="Rectangle 40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085" name="AutoShape 16" descr="data:image/jpeg;base64,/9j/4AAQSkZJRgABAQAAAQABAAD/2wCEAAkGBhQSERUUExQWFRUWGBwYFxgYGB0cGBgaGxgZIB0eHxgcHyYeHxwjGxocIC8gJCcpLCwsGh4xNTErNSYrLCkBCQoKDgwOGg8PGi0kHyQsNCwsLCwsLCwsLCwsLC0sNCwvLCwsLCwsLCwsLCwsLCwtLCwsLCwsKiwsLCwsLCwsLP/AABEIAMIBAwMBIgACEQEDEQH/xAAcAAACAwEBAQEAAAAAAAAAAAAFBgMEBwACAQj/xAA9EAACAgAFAgQEBAQGAQMFAAABAgMRAAQSITEFQQYTIlEyYXGRFCNCgQdSocEVYoKx0fHwFnLCM0NTorL/xAAZAQADAQEBAAAAAAAAAAAAAAACAwQBAAX/xAAwEQACAgICAAQDBwQDAAAAAAAAAQIRAyESMQRBUfATIjJhcYGRobHBFFLh8SNC0f/aAAwDAQACEQMRAD8AYkjxOiY4JvidI8e42eUjo4rxZVK2x8raqvHuNDfaq/e/+MLbDSPapix5VDEEpOk6QCwB0g8E1t/XC5+KkSM5g5qRilGWF4gka0tslUGB9ms9uQcClZt0NYTHtY8eMpmFkRXQ2rqGU+4YWD9jiwBhdjEj4seJB3IF1wPfHAYkAwDYSPEnBOKfS8uVU7fG7MfsAP6AYvyCxgc+ZlWZUVCUblqGhRvZLXergBa3u9962O1Rj0y/IaGwJ3AofPv9MSVj6MfRhdh0eQ2PDIQbvaqrt9cS6ccRjLOopdSdVQFlY7/oJDDY72pB+X7i8Bc71r8PLKpk0t5avAjgXP6Coj/mLCStl9QsXd7sByQ8wPXAAG7XYJ7Xpqj7Y+5mLUNPHe/b6WCLrtg010C0L3QPFDTZiXLPE6yQ3qYpSGiBqDaj8RJIWht71hjZce6P7dsfKxjkm9GpFOZ3pgi2wIA1HSCDzRo8D5Y9yWAdrI/az/bFisVcnnVlBZLpSVNgjcVxfbf/AKrBJmHp1NexxGUOxvt6h2OLLLjwwxyZjRWaPEbLWB/Xem5iUoYJY0ABDB1LCiV9a1trFGrFb8juUeP3wwAqum9YjCEf3/6x6zROxUE71/zeODE9qODBIXxDIuJZdQYbEgjnbn6Y+uuCRgPVDvdc7fT6V/c/tjzJHi2UxBIh+VYOwAPmzOHOhFK7USTfAv8ArjsXfwQ33O5J4U8m+6k98dg7MCSLidBiKMYnLBQWb4VFk1fHOw3wpholRcShcfFOJAv2wtsM5RgN17oDTuhDkpa64wasWAW9jQs0f7DBTMZ1I/iNAKWJrYAc7/8An+2LUZv545Nx2dSej1DEFUKoAUAAAcAAbDEoGPKjEgGFNjEelGJFx5Ax637Vzv8ATC2EjyRjxPCWQha1fpsbA9j+xxLWPYGMujaAWUzDJmfLIYIU/W+ol72IvsQG4NGuBWDhBrbn54D9fnRDZrW0baSe5UgqL9xbEDvZxb6t1JI1VGnjgkk2j1lRZsXQbY819SMMn81P1Ajq0XVO10R8u+PpB29seuOT9TiGPPxsoZXVlPBDCjvXN1zhO/IYcQFNk7Hbf3+v9sDf/U8Pn+TZ1XpuvTZNe91q21VpvvgP1lDPmhETVC9DCNrXUy2l6hq21ercBuBwvmXKJK+Xk07ZQhtA0FmpSBRNEbi6JvbgbYqjiVXJ+Qh5HehsjQgtZsE7CqoVx898dNIFG/8At8sBuo+I9MQkStL+mPcM7tRNABtIoAndjweNrXCJnjmaeZpDqWNo6VUOt08tdQFqjKSTvvqWyTwMMLe26ClkroYH6llmK6ZgwBSNYxMAuot6SaNk7ADc8cYsZvqKJAWYg6rGlpFF2SPiJ+G+4urG3bCXmutCR/R5hd4/ywppCY3cBmJYKYxdlSeAux2OBHXPEiwykwPE1xqGcRnWdWoEhr1klvUSOCAaOKPg+QrmPuW6tmVcmZIDEQukROxkXcCyXAVxvZI01XfF3N+IcvGLaVT7Kp1Mb9lWzxvjC5uolrXznLIvpTzWIZiBajU3FA+97VQOL/Tsm6RgmSP+by2NGqG90VXUCQQ1WCOb2P8Ap4sz4rRtOSz6TLrSyputq4PP0PIPcYg6tHajYMAbYFiARwOOd+3f9sJfh3xpHCpRg51OzItesWTYIJ33Hbi/nQKR+Nwy6XTTJ5jIVIZgArdqG7BaNX3B3wt4ZRlpG/ETWw3EXG7qQSwUCxY4s3qIIBv5/XFlhhVyfi+XMZuoVUwDQpD7MxslnRgCNl/SeQhIIwT6x4hWMIkTI00zMkQY0pZTvf8AsAOSQPescJWbaCUi4iIwJ6B1iZj5ebCLKVEkekEakN2KJPrRgQRfsfngw2OacXTOuyuy4jlFcYllmUDUWUL7kgD7nbFLMZ5GFpKnpYairKdu977bYJAs+tzjsUpfEGWUkNPECOQXUEfsTjsGCeupeIUg0raa2B+I0orkkgE/IUDdH2NAsv46cqzavhZtlTYqNgQCVbsTzx2FUVvqETRMpnkUPIzHYK8lADbQQa32G2kb+wwH6z1eRGVdDldjsy8DnaMaR9D/AMAP+SCuQC5S6HpPGzlkIJGoatLGtqu996re/r9cMI8XpIqmMglTbg2SFANkKu+1dr27EcZZlvLlNqzAWKFEhSeA0e5B2r2PY+0OZVjJ6ECyBd17GxRGnvZ/cE/K8a4QkrOTknRvMEokXsysAR3BBG3yIIxbArGLf+qMzBMkqNcakuiavS8ZO4PuKI7GjVVvjVOm+KoMzEJI22PAIpvYbHkbHcbbHEmTE4vQ+M1QcGIM91KOCNpJnVEHdjX7D3J7AbnEOTn1gVZA9h8/tz37YEeKppliL5REbMIx3kpmiUqLpf5iK2JGw4O2EqHzUHy1YidW/i5mpmcZcJlolBIZhqmK1dgE6QSN9hQ/m2vCllvHGeSXzRmZmZWshnJUi/1Jekr2O1fTbFwwtK80mclfzWHr9ILncUEXvagKoUBfhF7Gpst0zLqrsECEcIFMso9rqlF7A1e+xI3xbHElqhTyGheEv4uRZl/KzCCB9qfV+USe1n4b7WSPnjQRKtXYr3vb78Y/Ouc8NpIjyx0Cm7xj4qJ7JZI2rfcbNwKx5yPSBMVWMMZLRXZdhbn0jekI2vtsr1YUEpn4RN6dBLNo2PqGd8+eOHy0MZmCoeW0xrrd1FUF206r7j+YYg/iZ4flmh8yKNHYAAllJMaqWYsum2J3rSAe2FaF+pQkTBZJX0+Wup1JClgW+JSoul+e3O2IZc5KJjJmZQkki+sRymRCgA50yaEsjSF0HcHjnGrDJSXFrQPxE07RR6l/EHPQRw6cxqQKtswR9ZOzFlKh9Arbb3Fk4I9a8dTDJDT5a/iLRZEJWtRa3QaQwUJ6b2325HqV/FuZi0qYyr6ZCaNvs68BntqGjcE7WO94F/i9w3lPIkekhSLFADuAQO+3H2GHvFHuv0BUmFctmFy8oEcvmRs1nQTtdjUti1lAPO133xtGWzhZVeOmVvVq07XtybF8g9uDj86wZksWAjCFqrV9bvcAm79/7Y2rJTGOH0lDCqqyab3UliT7BRaAA8fbA5EsiTRyuD2EOr5eFIWlzcpeP1EKXOhrtqZFOmTgALxQ2GM36V1wtmZZocq/klywSNTW5J9SgiOxbH5asfOqZ5+oTwXFMmW1aBQu3ZiLAHIBI9yADvh48LxQw5VIInRpLAsUDfxWbBs0LOx77HGKPBW9s5vkLnUOpZkaYstD5BcE6nCB/W4AUGMm2JNXyBfvhIhV9bs2iRyDessxBBO+osAdhZNV23PDd4z6izGKSFzpgplUG2bchSW7fsLtl44HyDwpm5I4ZFhijda9Eq3YO9ns3YAGqFkb4bajtgrfRUTwYWgas3A0iKJZEYWiqdW6OLBAACn0miNq2sdD1BwTAzlCPV5boobgmix5522JOw2veee48y8ckWoxyqx8s2fUwZgCALJ11uvYfy4GdezrZyWSdFKhQpND0ooAC2RvqJ2s1ufttPvs7vR6izJKAaQ1G1DUGKEkEWG1Xe+nbm+LshBmdEoEVaQSwO6kb72DtZVeK3sCjhdy9sL4AH333NnY7cnEvnkbgkcEXfIN89wftg/IBrdB7q+flQP5ehCwAkKgAnf/ACkr3O4+/bFjw/KfNhjnKlFuT4z+Wo34Ox+HtR3GB3R86khOo+osOyhVFUbUVz2IvveJ85GzkmwnoCMdB0BQf0kjY7Vq72SOd+4p9A21ph4/xHhLb5MhUIMb6wZD7HcekHbgngjfFhv4g5eeFldZImIo2SyFbF2RuLFj4e+ElssSheRTTg6CSKIViCQPcHY7DffEMka1qb1AkakBN0G5JqgTXO4wv4aGcthrOeIIZHUSapg1mrLKLYj4DpQGqFKAa4K8YodSqbMFcsNEO16FI9lJKqCaBrb3vizTTlOmJPlolWGNWVSwDEfmr5hUbqR8IBDitV0dgRf2XNZSDOuo0LfpCqpKK2lQbq63J2c7er64y0crE6fJwxsUaVLHNa/7UL9x2NjHYLZzK5sSN5MkYjJJWl2o7+x7n3x2N/A78ff5EB8Os0pi0DzS5qRyS0gGkGiSCdybOoChY5ALZ0vo06ZYF8qElGo0zBlKqrcWxZBek2Wu9xscDeudNK5gJC0kKqFZfztJdSm5RaBurUksTfNYMdJ6/M4WGeRlcA+tox+ZHRNE2KvSL+K7qxsMc0+49GWumAepdDlGlmrUjKYu1b7rr5o0djtv7jel4b6grZp/xOoMquGPOoEizqJo8lSDY9XBusMuTlRYhE2kmOYqyktqa25rff3W9qHyupn/AAa9CSIo4ZSdCn1sGJB279tr3wT+3X8gpgjO5EZqeNIoq1OUAVBxZJ422N7ACgONsaF0vwZJl/KoJJQFysWEi6QdIABoKCT6a/Ud/ZH6D1Ah4ZI2OuK9SCQKeADReyCbIqqsAEb76h0nxEkzKWHpA9Mj0q6yAGXnZwGHyNmicKzynH6VoZjSepBV2CLcj+kCqUEcfS2P0xmviXLS5iST8IkqB31yaAI1YD9TyN6pH3ut1A27YOP1iLU2YnYgFikYJOk0TdIN9qr5UcUx41i8yolMzVsqAihsKBNWdxwMKxYnHdW/0ClNPQC6j4SmhijefRKY9RZC5JrkgkNsdJItSOeOMRTeCMrSyrmQRmUJEXkiaZS3qtd/MsfzAX2N3hszCZzOKI5Mr5A1V5kjK7BP1FY1UnVVDchfrhl6d0FYBcSqhCBPMb4iBzZ7CxZ33P3HTzUlb39nRsYO9dCb0DwkgyyrLAkVBxqtlmYWCGZEDi9P6GBrAbosVkpbMsTBoWLBakAYAeVbHT62GkEHkm7vGpZroHmipJW4r0enbbaweNh37DAjKfw7hiLlHY6muiSB/q/mP+bY/wBxh4mG+T/c6WKXkhdyHg4pKZsxIIAWtnqmI0j4NRKxgaWAY2RZqiRXZ3wjkcwtxzOXADamQvyAb/LCiyKPerHyGDGdQ5mYZeFImSPfzpdR9QJBCaa1AHb2JDb7YjzEM34sZckSuY9byGNQCDqCqiM/ZlBZyxbdQCMF8R3be/4/U7jrSFLM+E4AA34jVbhQtt5p9W5J3KqQRvp1UOAcfM/mo5hqk2LkqAF1xlow4VAFOylNO5sktXzGrZXoMbKDPDCzj2QFRVgFVYtp2JFXxt8gleJv4boZXkURRxMxkaRpGj0br6TuVIJLEWP5RtW+4/FRlKmzpYWlZmma6XNDHRik0jcGq1ahxYbdaVb/APbvWGjwbm55/KTYRx/De5W1YhGNbBlDlduNIvHeLOlSRRgK2oRtSyBmZWLBQr6xajdiCLBBIO+oYrxdetfPqISLLclhvM0qoILD4fKLgKBpG7AWOcU2pK0K35kGV6wYsvTwZiSNXJVwKVSaMml72JIa9JIsG6u8OHUfFuUny2mKfTrQ7BwWulNEKxCsd/pR+WE3MdUD5dRRjjUlNQOsM1AkKB6Yw3c3XqJAPcJ4g6uWVdlQAkaAlNXc6mN1ZG5UEkXWwwEo7TYUd6DPUpknhiQK251FhQbV6aJLEE78b8b2Dthq8N+LhFlGVwrSo7IoBAEx+VAkE7Fi23r3Iwg5PIOIEZvQCNbED1VqUm7N0NCm+wBob4oZjqBQs3xKylTpFHUNiAarcAEVYUke1Epwi1bMi30iXrMx85n1guNyyfDqI9VGvhsgDtiZFARgb8s6gI0vZtI0vZ9LANW12AO1gY+dL6U8qGRYnMa7MwRiBuRuf2HfvgwnTFEJBItGOlCHR2+ajcA7jYgfFVdsMpMFutHzw50qF4T5joGQkKurS0t6txdkAWLAHFbjvHlOiRgkSTCAhqW0WiKsahd713sna+cGOnSlCZGCHzowBI4oK4BGhhQ3IBFjaxRGDEvS43j8+SDfNbLT2ySFjqC6jQVmF2SKJ5N7C5cTNsWvD/QfxM2mBnEYG81elGq2VrC+o2BpFn51vi3n8lM4YMkTJHswVvUwYkiRVBbvvsavbY2cP/hrJPloBHPoBLbBQNtX8xVVBbVtq9yNzYxLL4ciZyzoCSNJIsEqVC0Tf+1fSwMT/wBRUt9eQ34VrRm/U/C0SxjQG1ghjISNGk/5wdvTyNjudqW8TdH8PB0LIxfMQqSVpfLNBtAqirgghtRJ1X3wXbwqImlDu4iRBJ5aSkRlbqvVu1ek0xuyBqPKr2QXKtEWOiBkrynBW7JtlkQj1bE03fQRsRRbytaF1TPH+GSNLlzl6BoTeWC2mCzqNkWAKYKSbNCyKIuj0/O6vXKTTPbOWO3YllokmyNy3aqO2lw8IZwSjM5eZsvExplZToBLpGuy3W5UMaO5I2Axa6z09PxLLDpUrp3Km9V2WIsMxtr5G5N98Yp/NxZrjqzPJvE6hiI4yUBOk6U3Hvvv98di71HojrKwGZirkUCo3APAJHf335x2Dp+oNx9B18aZkJk5F1RmRghRWKq12oag3GwJB7YH9Oy+to5IUulqTzBsjXYpmpSCxYAi79thix4R6DDIrTShXDFiZGNnSCRer51d/P54IdFy6Pm8wIxpgjMbIitaebTaio/lIINbb1hV8LX+g65BPI+HkdQ08amU3qKllBB7FRpuh7ixhQ8Xyz5KQaY5ngFGORfWqkWQGBuipOzHfjuMaBkSSvrrULVq1aT71q3P1x3WM+YMvLMq6jGjPp/moXuR29z7XidZZKQ3hFoznwrBl548zPPqkeE6yHPxKQSxJJYkbsexJsfRo6T4QhEIEckyxyOCYzTqHUmu2wB7td0OLxF03oyZgqXlkeQxkuyNpAfzBYCD4UrTQoDYnc2QSymWEEJhEkm0pSNU2c38K2wApUA3sDa7Ni25JvyewIpfgV8l4RKk3FFLTel5TRAJGr0AEcixvZvcWMG/8NmZgH8rQPh0WCNiN1Knb6MOKrA9PGqeYVC+hHEchYnWHtAQECm9JY2b/wDtvV1i71LxploKDSamYalRAXZl0ghtK2VWjy1cXiacsre0OioepZfozbaJ5FI5N39r9I+xxVn6RLHbLLmZnsfHLtpNghUUonNfFe14qZnxyrpGmVGvMyvoWKQEGOl1FpFNMFC19dQ35q107qE0ebXLzMkpkRpCUUqYiAL1qWala6U2N+xuwH/IlbCqPSL0LyoaJ8zYMy161HB0tY1AEbBhqruTtjv8RXMUkRJW6maiAqAWV1EVqawvyGvgrsSWYEgdyCe/bY78c7Y8ZyJn0hWXRdSBhYZbAI4PbUK2552oo5b2hlCj1TxVcgGTnhWOOIkN5fmK7htorG6qVWwV53q9NYYem9ZV5EjZJFkeIT1IB6NX6PcMPUKrhTvjx0jw/Hk2Ji85telAGcuIY1BIVL3WMEnbfnF+TpcZnWcr+Yq6FO42N8i6NajW1jU3vjZyhVJfiYlLsugYRPG3hPMzS+dl5aahQujamM1u1FQFdgAL1VzyHebMKgt2Ci6tiALPzOJCu424/phePJLG+SDlFSVMxzpv8IJ3kjaXQEDhnZt2dRqseWVFE+nmu9+wk654XSHMtGGVkCiggZZuADErfCzMjLY1FtO9ajvr5GKWYjgEgZ/KWQ7gnSH2FWDzsDV9sVR8ZNyt/khUsCrRjoLwpmjIBOZSIg+YjNkhNKsqvuGWipF7EoRYFFazfTFZo09IV0BLn0qLYi9xueTuAeL2F42jq38OMvPI7mSZNZDMiyflk6rJ0MDz3raySKJOB3Uv4QZR0Kx647r4SBYHbYfPuDxiqPi8VCXhnZmPV9WsxJ6oowo1fFSkBgpNNoIB3IWjZFmhQ9VOhEu15A00NXAAaqOz2TZJHtgvm8gMrmszHKNaatJZjp9KurHm71aEUcCi2+213pfTFzjmMM90Wfd1C7ALZFqXdy5UEGlXmqxXySVsTXkG2jkkTLLFDKiQNoUsyFjI7AanQAabPpIOxB5vYtPTfC8UrSNNlqT4IUkkZ6S7JCWQlmuN9j2qxnQcokEiCpZHEgLBmsJrZUQHkMynfm1G+5um7N5b8yKTUEWPWWPamG/sAO5P9O4gzTa+Ve/P394/HG9sWep5Lp2XMcEqKuogBQWOg6TTGzsoBoHfk8UcRdT8U9PRky+p2GXZNWgExxaSK8x7FqCoO18XvRGE3rHiCaTMTkxNKuq1YRqSgGqljZgVYFSpvSdvvjx03LyDKN+Qnlk7ASkFzYB4GrWp5UgD0n2rDlhbrk2A51dJGodPz65osQloj0GbTudN7DfjbuDxxxghNDqFEmiCCB3sffCL4O6kcnCwndPL0+ZYJASgliiNywdKA9vrhx6R1dMzCJY/hYsB/pYg/wC3/WJssHF66GwkpIFeJumE5R0SVogqEEkgqy0bVg3O11uN6xnXTun5eKJhmGi1xs4YMWuhwfSpIo2ODtu3YHUfEecSOBi6lwSqhQPiZmAVbogWdrO314KG/SpZcyuQlKQl1ka0UMWG+oFwAxNbiyQRYJ4GH4Z1F2xWSPzaB8vRymVaNBGoRZG802VlKOVZUJI0nyTGQNPqAJvY4nyfXS8CytOxdQELNvRsckHcLrH+kLtzhzz/AE1ESWPMTROrxKqq6hCixhwjKPM9Sqx3sAnudIoIcUCuZTlmbTELkL7K90or0A67u2I9W3HGGY58gZxoC9Q84SMBKwF7BdAFfIEg/wBBjsTJkSALYjYH1SFTR3HpKGrBvHYfQrkvaHTo+bC5YQeUxzSOEMQ1KulatiwIGjg3fYbGt2Lw6oRWjo6lY62/mck6ttqF/CP5dPGPvROntElSMHc7s4B9VdyWJazfvQrasFVOI8k7tFEIn1l2BoEjg+3uRzW2OmmUKxJoLdkmgK33Pt7/AG+WFuHxvDmDLHBqby0OtwNlNHgWC1UfhPbbtgd1vw3D+FXMZcs7Q6WAMhKSi1BVhxek7Eb373gFj65BOXoF+n+II7UO0YkHxmKtKoJEXSNjY1vwDxe9g4qw9RlzMJdZFDqfM9ZAaEMxGgFQpDBLBLE6jR/UMDOp9QRXhV4HhMqAKqvoFAlhuqsWJeythTZbsDhg6P4nSZdJhJBZYwKF0DQtC2ql2JIGkersLLZQ4rkl+wtSvTZmniN545izqaGkMbVQyiw1KgXUtAXsTtzh28FdLgje9ccqPdSgsWeTUDTNekMABS7duScNnVuiCSBo1VSAB5cZAEYIN/DVWRe52utucLZ8J5NH0yr5TV5i6GOpRqegxHpc0DwDVH5E8s0Zxrr7jXBxYO8c9ClOZEwtVEXlIwoNJSO7UVrS3K8bUDuNhU/htms3mzPJDNFlwpAEYhVwFrYljTEkjnUSdJJ7Ye8t4SQMxeWWVTRVXYkqfTRDE9itgUK1EG8Dh/DlY815sErxxsCHjDspUmvUrqQTW50teFfGg48G/L00Hwld1+ob8OdVkl81JgBLDJpbSKVlO6MBbUCL2JsfPFHrXjkRZn8LDEZ5VGqWnCJEtX6mP6qINfMb4PZDpkcN6FrVWo3bMQKtidy3zwieEMuI85n5ZTb+c6kfLWxHPvzf8oGJ8cITlKVaXkNlJxSQw+FvGCdQjlpDFJE2l0c7KdypLL2td/p3wS6TO4SSTMakpibfSAEAB/Sa0g6jfseThZ8NnS+bnBhj8+ctrK2SgVVAC2Ny4Y73QI2JJqXrXjD8jMRqvnvp0IY1Dxyh1N7GxqRQwZbIsj3obLC3Jxiv8GKaq2z14o8QLmNOXy6mSUfmnUrIsY0lVLKyaiza7VQPY8VbL0HqazQggEFCY3Um2V02IJHPY33BBocYRvCmTOTgmzR1SzTaaJFvd0qKDuRfz/T8sOXhfo5y0GlrMjsZZCf535371QF/L9sdnhGEOK8n+fqdjk5SsJZeiNS3T+re73A4B4HyxkvWxGmc6j5sZnzEkiLlkKltnQVp20igQKP/ADjW81mFjQvIwRFFszEAAe5J2xisniGcZz8dJlyxRi27MtxmlVEHso3simLHajvvg025Neh2dpJJms+F4JI8pl45d5EiVXJNkMAARfcji/liXqnUDEUrT6jR1WOK4I70TtueNucfOk9YjzmXE0LelwQL2KtwQa4IPt+2AmchkgPdAxK+cZAXCbEgWlRqN9wp3o9hhMIcpvl36BylUdCt1vOQ5zNaIJDIykkKIZEu29R8zmQpt6QNgCRZwd8LdE0L+Zs+6kIAu1Eb0A103JAIII4Juz0jw6sdZoSecyqwQAskQsnzNKnYMzBvZQTsAODuVnLozOvl8jUL3WviFi/uO18EYpnmqPCPQmOPds+ZLJqirQoqNPzobb8Wf+cWJogylSAQRRB4Ix90+wFk7/PgHjvQ/oMesRuTbsoSrRn3XOlwQyaZI2kD6iL8x/UaN6Qa3J74VvB+pVkW0IjcuCRpjjKrsWU0w1LyK2r3XbTfFnQPxUQAYKymwSCdjsRQIN1uN8fnuTM5iDMSCEmz+W+n1K5YUVoAqb24vtWPUxZOcPt8ySWOpUPPijIHMTZd2kAjnVCu2nQBpLkNdXRY0eBfONI6HkkiiVIk0xqoAoVrP81c7judz+wwveDfDOYGXRM5TKh1IjbsPa/YA7gc/TDhNJpUmth9P7kCsLzTTqKNxxrYl+MuvoiGUE/koW0GwDJqUIPqBqb6G/pl2S8cvFmhOAQbkAYnUTr5Fk/Lb6/Y142nlz8reRBJ5Yf0HSVWTai5utzyDXDN+4DJeBp/xCRzHQhPqKsDSj5e/Ye2G1JKkjFxe5MN5nMZvNlJmhLq0R0s0vYKSGBU6VYaSSKFDVxzi/4N6Y0tC3jRh8Ln0NSuARYpiGbgc2L25YPEfhVPwreXNPqmZEWNXAj1ekF2RUAPoVmY9z86qbO9CUpD5ajVlq0IzEpQ+IaapmIsWQN6NisMi76AkJ3UesZGKVoys8xU15hdvV8/iG3YbVQGOxHH0aFbWRJy6sysVZSpKsRtafLHYb83kB8psSyC9Ni6uu9e+PGcgMkciBihZSodeQSCLAPcf+ViRRjzmT6aPB2IokkEEbad73/YX9cQeZQZR0/JfgJHysyaxNGVQhwCAQatdyrXqJAvet6q7mX6dM6soYSKwR1iKHSzbLZAIQmyTuL9K7b2T3VvCeiBXklGuJtWsg+okFRt6ipA0gBRQ0j64WX688befHURnKlSTqcLuLuu9MNxdAWNiTbF8lonlaew4vhWQqssgCCJENhirUho7sqgMAzm6PtsSMMmUCZeS1UW0cax8L5mnZ1G4UMg2oi6qz7Bj4mk8hUbQCXVTqOsuGKivLIuqO//ALvfbFaTq7ZZRl54hG4p1dlaQSMpZWCVp9Nbbm9LGxvhUlKWmEmltD7l+to8pjQ6mBort2rUwa6OnUoKjcE4i6z1aNFiuMSSSSaIlegbFljZBIAA7c2B3wqL0aOOPzIJhHmowQqSOwS5BegcEbkU1G9AsEb4gzeXzMkmXfMRHUmsRLqUqGILWr/r/KRTfvrH8oM6wR5Lf8DfiPiPeT6sPSkpqUqzFewCk9/av1ULFXR2wM6L43EgQzKkeuLziwktUUk6Q1qDZr/zssdcnzOXleWSRGRo0ZQJFVe/pQV5mo1QJGlgGvgkTZLJQiOKQSGBSEaeMuukKjrurvtoLqF0qeK0jHfAhVvzN+JK6RpgwAzfhaLXLmArmZ1JdEkIWUgAAENQ30gHge+LPh6VvJBeRZbNAx7gbD5AjfeiNgRZOLf4xJNaK4DruQDZQj3AO9HtdGsRLljk+LHupLYmeHMpLmNUM0LeXG7pIGZqLKy7/FQPxG0JvUQdsT+IugRmL8RAjyTQyqzeWPUw+F1WM+k+liw25B98F/FmeaKKF1l0jzEDbkB1exbMh1BRerb2xP8AjJUWFPKEoZmSdt6FMovg2CCWtuy0TZvFLyzdTX5fv7+4UoRXysz2HruZVBmH+OSX8NAuwVHNh5AN9TCnFkkXuedj8HS4wv5esZsEqJGkKNM4FuomBJJAsUdjpOxA2IeIvBa+WjZWMa4pDMqM7kat7ChiUW7J2A30ntRWeqRZhqRYZtSv5ixqgX1Fy9Bi5ZQpLW4FkbWQMURnHKri69/sLcXDTLByCw5QzzykW1yedZaFtxWleZOTdajvRwv9X6bmMxqMhlhhbSYYpCE1gD4nXkj2FGrFkbsTniSLOZjLR5V8uyAFV1lgTLvQG/JNFiCL9JPG5Cy5C44pJHlkQy+QUZwSwEiqQgWwQG7h11bnbjDcb82/MCS9Bsm6PNk+iyrA4inc6yw9J9boKX+VzGAo9j98IRXKHLscx5gkBADa3Z2YatRa2N2fkQKO4sDGyrlRLl2jzKekg+YrAAaQTW6mgwChrBNHg8VlfWugZLLFBEZJrfY6t0UDSwo+knXXKm9/bZHhp25X3d2hmVUlXRo/grra5vLJJpCui+U1bAVWwXsKA7bcCwMXmXRPZkJ1WdJBpVonkckEbfIHa98JvRfEwy0KqIVGVXZgGLzG2OqQsKVwWsmgLBGnsMPBzQZCUYA8WRsCQCCfkbBv54lywcJvWmNhJSRF0eONIVWInRVizZ9RJs3vZ3OLpOII8uQporrI3atifp7fLYc7DEORjk3MrIzBiF0XQUheQe9gnvQIFnclT227GLWi0xwOTo0SyGQINZOon/NVX9a2B7dsX2OPDY2La6MaTI2xDOlqwrVYIocmxxvtvxiVjiNjhiBZnUWqGUwyelzbr3WRaABRwADSr6hsbskd8R596kB7nBP+IcE04hRfjVtSyA6WAOxJojddjS/FtsN7HT5Isyjdio57n57dzj0sbtWyKap6GTI5YOscjMR5YNKP1E0aPyBVT8yB88BX6nRGxJJqrC1vX62AA2/4vBjpSNGoDX9KwWizZ1DY/X2/b++F8+F6sPjyoRMz4bld2YRkhiTZE17/APsYL9hjsPOd8Pea5k/E5lNVemOUqgoAbL24vHYH+q97C+D70Jmd8dupDxxF1vQFL1+rdmUKxFbjk2V272dy3i1JGKoq61IBV5UQ2QDwbPB5rm8JPXOlHLQRzwvaAmRWVtj+WprQ1hXuwxIJYLdCjbF4SngzBTzI8u8hiPqCgvpRlBDX29W2wqqqqwyShV0DFyG5yzoKVbsWrkFSL33AII7j5j9sAOodAgGWmhRI/N5WibDarWme6Kg3pH8wH6hhal6pDZbLxTZeGMsQY5ShlJ2WkLBAt1sLJvsRscymWmnV0lXRIzUspNsulhsSNNsUCpY9RoGyBsKg476Nck9C90TPxZcRlvLINFCSNQkUktYGokGzvW5TcggHDH/jETM+Y0eZFIihxrVgzNaCzXpJoWo42ah3ASytBKY6WQxs6wAgalkBAtU9RNGgPcKd+cFOl9SZ1/BOqqwfUxcbEhw76lIICgsRdgqI152t01fze6Fxfl7smz0SmYxRBVjnMUiuylo9MY9Slr1arQbgX6m35wyZfpUE50yM0ksRFurFadTdowOoadWg+297kk2emKmXytAxlkRpWRdlLCzYsWPUK429hxgPkOjyw/mwapV84uIta6U81GvQCV3p69bcOaBNHEcp8k0nVD1GvtJOreAlzUZYHypzWl0YumkLQBB/SR7cWK7jCf1Xw9Bk5YomdpTCimSQ+q55XURAg7BQAzBTsA3ckY0KHxKyExSQaJFVdK36WYqeCB8GpXF80hNVWEODpXn5jNBswlq0jTFrKllA/QDyt8A2oX6DB4XO25vS6Mnxr5VsBZXxbmMp1IS5VfPizChmhRa8wBd20gbSCidWkd9qxp3hPxN0+ZQIJisklgLK/wCaDbEqNVjZmJoXz7cAPA3S4couYm1NNIke+uMo++6qnqYBWIr3JIvjcJnfC3+IS5gQqsGcj/NaPcRTgmiRe6OGFWDRJB2u8bkhCbldpa2FGTpEy9KlzfUpWgldojJZJOtdAZvSLXTTbkAE9ie2NB6d4ogRVhLL5wYoUSzqezbckhSbYsx29QslTjCYs/GScvnVeB0JUTxrpljPtIooSqD3NPvyeMat4O8N5WGOCWKPSRHZkO3mA7FqBNaipPfbTRrHZ4JpKXS6Ohceuxh6j1eWLgeYCCXHw0KJJDjg0NufvhLTojDMnMZHMafMstl8wdhIaGtTYR9+1ggE0eAHCLJjNOAy2hOo37Dgfvtgh1HwhDIPR+U1Va8H5FTsR8sIc8eOovT8/T8QkpS2toT+sdBkXJIOoy5eSRC3lq7yLEwUBlBkJUhx6hdG1NdtQV8yZPxChMvmsuyEGHLAFQg1OzGMUP8AONmqzsdhTtN0rNZXVQ8xKoru8bLv+g2Vq/8AvDB4XnSeMSlbmQeU7MF183VgD077fv3vB/EeKPP6l/79gNKb49M8dMy08uVKT+hmjZNWxY6r0tVldlNEHckb4UfEfg5ocsFRYSd/UHdSSEPqEbvpJ0g2AbvcY0sihv25x+fs5m83ms2JtSqHY6Gdwo0BfzCrkgqtAcbDeuNw8I5zlJp0gsyikk+z5lOrTS5M0VDxqsZpvU0YHLRsAxqtyboXRxpHhfqaSXGGHkqoKB1LMdLoqsdhW6lQONhQ2rGe+I+iHLnfRbtqjZfUDRIFNwAdXaxYAvkG5F1R0XMOpUo5WFo6BpFgJTSTdU7auO4PY1dkx846J4yqRozeJBPmfw+Wf1IGMjFfSK0+/wARBYAgVu43oGzOWzSvens1HatwBf1q6/bGWeE8w+XnfNzNrGlYitnUiyPbOFoAAELtvYUjtjUs9K6r6F1mwOdgO55Fgew5245HnZsfBqKKcc+Ss9u2IFmskWLHYHseCfrhV6oZYXkmzLj8P5LKCx9SvqD2FWlBI9C01+jckmjU8M9bzU0UE8kSaEDLI8j6ZeSNRWwu0dEkgEluALONWLV2dz2OjYjbEMub0UXv1lVVQLNnbervm/kAT71McYlRrZn87PmczI5LxGKnCH9Sbo3002rEd7FbUSdycKxgyPsALs8ADcnFLpQ09QkL7vJHR0EsloR6nv4SaNCttxfFsGYCqpYgUovgdt8VyfkTpeZDlc2skSyAadQujQIv3GAv/qqJJSkmtAP1MhCmjvV7n7YsSdcR4wVcIXRCA0ZJHmD0nT7E+/3wueJs+SYUlALx+t6NC+BsCQCwAJq6sCzWCx47dMycqQ4Dxjlht5oH12P2O+PuMnmVnJYqzFtyfywCe9A7gXjsH/Sx9GZ8Z+pV8C57zZfJkFQ6/NcAelNPIVN1OvZSK4G2Nk8P9Kysa68tFGmvYsq7mjwWNki/nWMl6HlxBnpNMaypqtwLA0sbAFbgjalPP0xpHWfGXlNMkQjZoVBYs9AMRarp2Jsex5Kjfegywk0kg1NW2JHjvwwuWYvFIjwzsQYrt4mBBJjF7qpAJHI4NjcMHhnNZp4mbzIcyNG8qElmAYgBwArhlDEn5b83qXumdWV8s7aT5rRlIgfgjVy5K0dwAADqtiLHJBwd8HdXjycOiaTfSGULWqvTpBKnVqsvZbYAqNuME4tR9QeSbroasn1LLQzCF00SlIpGd1W9TalBLE+YSDsW3C3VjfBZwXMmkaPLIGpUt2GkalWxtY21DjbnGdZyR89JUgKqup9mpkYkFabigeFBINb9qn8LeKp4MwYZmZk1KFZmjA03VsNjsAfVZPpogjcJngdWuwo5V15GgRZKQ+U8arEFOlgwBcxA+4F2w/Sao79iDNk4I4mk0aY4k1NIAaAOnf0gbDSL29iO2LsBBUVZHvwf7H/vHp0TddgW3NUCexPz22v2x57m3plKj5iUvmy9RWV4WFxjQG1VHGS41E/CX9K6t79SqOCSE6b04vm5QQhE2YL1GdSgBWWY9vSzKFNj9VC8M3ibPzfh81Dl2GpRasCxZV1AOKIu1sgEGhYOwGy7kepf4dnIsoouJoo2VgV/mPmh2q9R9RG+2woA3j0ISfG0vKkvf3k7Sv8AcYOg9GWaOeNiGLSICykrSrZXQd7Kji7BHN4M9B8Jx5RtYolUKK296WZWbV7klV+lGuaFzoUEPlI8SgBxqvkkm7Nke5PG25rnEfX82+nTFWqxd1X9e3Fgb1db4inknkm4J6Y+MYxipPsUP4heCo8+hk2ScUFcD4+wVh3s0B3G2LnSvDwysSZZTaxr6j792+5JwXznU48unmSkBQQAxBIVjwTQNe1/P54h6ZIuYNRusgY3IyMGAHtY7nj6XiiM5KO+l7/QXJJug30bLUuqvi4+mCGPK7UK2rn+1Y948ucnJ2VxVKgb4h60mUy8k77hBso5ZiaVR82YgfvjBc745myuZM8UiGbUTOvKu8m7LX8kYAXm9RJ53w0fxe6s+ZzkWSRisUFTZhl5G13/AKU4/wAzfLCz4H8Pp1HOaViCwh/Ml22VFa9FnuxAW+avsKx63hcax4nKfmv0JskrmkjZs/1yQ9OXMCKnliUlCQNBkSwLP+Yhf345wgO2lPTEHZANI02ASKIoG9OkkbdsN/jHMNI2gbRxiz85Nx9lHHzJ9hir4T6VrKsRtuT/AGwzw1YsTm/P3QnLc8nFChkenTnQyoJ4lGpQpt0BO/5T+qr59PNXY2xW6nn8qGkECyCSQrrkehsNynlgla1AEAcUOcbI/TI7BAojcEcg/XFKTpEZksgEn1WebBG9/wB8bHx8JSuUff2nPwzSpMwnqmcJRlFiXSI30sT5ikhqck1qF1XfV8rxpfQfHK/h43KSsWRLLOoSwtHSDuLN82fsMZh45y0TZrqDxjZHjhUD/wDKx9Zr/Q23zw3+EulvBlvJcliCDR/SSAWX6A/3w6cY5FtA7gtMN5fxdKJJLQSBjYUuQFFUB8BG/J9z8tsXul5mDRJE0QWMkeimYNsBuWHq2A7dsFOj5da4H2wdjh4Ncf8An9sR5ckI6S/UbCEnuwIuYj8shWKAdyCCLN/rG+/1xV691HRFaAuzg6Qu5IAtiO3w3uduN9xhtK4zvrfSYxJIzw+dGZNARSbFsGNAHe7O31G17rwyU2FkTigBB1qVsw88cJKaQZNHpVk5BEg79gK1KCbrc4ZosxmErSozUTepGUhZNB3W9R0sa2v0nud7xdfJDQIovykWtlUAVYOkdtJFg7d8Uj4iGTykqyapHgOmMbLrVt41BAqwvp47DFUpclpCkq7ZV6l4laFGaTLzxdhrUFC17DUhO3z4N1zjPs1mixZmbUTvdg2W37bbA8dtsGc7/EOXOQSVH5URBXcAkuq6gpY7eo+ngHYUeRheyWU82XQG9Adl1XtXmNRHyqvt8sU4ddicp8Xp+YcakL6TxQFfP+uPmNOymRRUVQBQFbcbY7GvIjOLFmLw88kMpi0qxI528xyRa6iRRrv2NUPYP1rw45QyOUCMyqrKwOp2NBRoJAog3yKA77YJp4sheJMvKRAd/LkV9cTEAghnoFWIYi/8xN9iL6x1AKoy+YVtoAikaGMe6ujoEIAAoAgci/fA8nsJR6IJemOjIHk0grQCrxtXqG2mgQb9rwEyuS0v5jLqC72zKqsQdtzu2/YXdYaOkx5+ZI9aKkTH0yOo0uW4LDcb79iAbJFknDtkfA0ayebmCZ5ANte6rXYA+3FHYfLBSyRSs6MZJ0Z90XqkoVyygK5v1auaJJ1HY8DYG6B4wS8N9Paacu0gdCSgAFE77k3VXqNV8qw1+JOhBkbYFa3X/wA9v7YT/D/UI8tNHGGADMEo8sf5thW3G+GRacbQDXzVQ9+D+tOZ2y2nyxELZGYbqeHVtNk/CKuhRH0bc9MNHmLym+6ncEAUfSWoggmq+EXwRhC6unmOzhTriZiFKkCRVLaovmDyO9kj2xY8EwIQEOYKTAyEwLoBT848iiT6UUC+BxzePPzYU/n/AIKcc39I8rpZdwY3Ylb/AFFtLd99VC6vbbjC/lvCCjMyuyK5J1MXW42taBCn069NBtiNu3c1kAWjUnWhIFgk2COQd/e8TSZRyKWZ1PvSt/RgbxEpODaTH1dM+wZuowPL8sgUF2oAcVW1V7YHRgs1ngcfM48ZvN5iGvMaKVTttGUa+xsOR/TC54n8djLJ5S6TmmGwBGiMV8Zvub2U8kdhuW48T/6rv394MprzD+e8RZeN/JeVBIaGg+7fCCaoFuwJF2PcYG5vpnUMrIr5REkJZhKhIWN0B/LPqIKyAEqSDvXBGMhzfTJbMuYKJ5u4DFmlezZIjA1USeWKg9zjYv4f9flMKxTpLpUKscsunW/Y6gD6QO27bcknl2TG8cbhv1TAjJSe9egww+KEXSMyrZZ2oDza0EnsJVJjJ+Vg/LBTMZpURnZgEVSzH2UCyftjxPArqVdQysKIIsEexB2P0wtZzwXEsRijjdoybK+fIABdgBdYXbt9BePOjHHN7179+pQ3JL1MY8QdbaaeZQQXmkYyXwuojSt8+gNp9r1HjG2/w98NDJZJEIHmONchrueB9ANsKsv8PXk6jG/lKkGpXlPOvQSQPcajptRtySeL0sti3xmZSioR9/YJwxp2xY8Q3cqgam2au7Ch+29EfUYveFJ0OWjZNww5/c7fUcEe4xF4iy4ebLrekksTXLKmk1/+x+l4tdQ6X50DRB2jsbMhpl3vYjCpSTxxi/fkEotTbCJkxXzuY0RyONyiM4/0qT/bC1kOk5+AUMyswHGsWfud/wBtRxY/xPMg+XPl/TJaa4zqAsEWUsmr2O+13gfg700wvieqaMj8F5BfxDCbdfxCFb/XJGJD+9A2fnjQ4kF7Ct7++EXK5dxNlZJdKiAmKRQaKyl2U6hW5/Ua5/fD2Njj15dkNjF0lhpODEMuF/pB9OCyPpA+Zr+h/wCMeVnjcmW43ovXjPspHNmFaUSaVd5jo3Bvz2C0wO3oU+xsjetg+Nqvtp0/PVqv7VWMvz3X5I5JMtAq6I3kDPqIa2lZqSgRsDRsc2NqvB+Ei3ddgZmlVjBlc26ZWNpAzSaVBBHqJ4sj39/n7YWuohjCwlZZHDDX5Ubuq1so2UkhlLWTQNsLGJsj4tjjURTEs1mq3pSfTq1HVuPVZ9/YYudFz+WW0hDKxJZgVYk16b1+oEbUN8XJONuidtMz3qeVtZQdUYY+Y6aDZsn1EbaNS1XBNfWzvhHOQIhiTS25qRhSswGq6I2AJ0je7qhuai8Z9FmnnkkjARY1QO7mlZTvwQfhO5rYc83QKTJRpHYkCBl1Nq2ViAuwF2Gs3yRRB+eGXYLHd+gysdSyxUdxqiZjuP5vNFj2+VY7CHH4mnQBUzEukD00VYV2pjvWOwNM0DdSyUbI0mqKJ7sxq4dXsfpCE6eDyO/PtP00QrAG165WOllMwiVVuwNLbMoO9bi8XJcvlA2oRTODelpCa4Ne5+W4wtz5V5pL0CMHYIL2A9l5/wBhftgJJxlajf2D4tSVN1XuvU3Hwt1SLOxmIyLJp0o3lrSqaNVQA0gbbcqGu6JwbhzespHJufXHyd2iY3dHnSFb3598Zj/CyVcvmzBdGdKazuN9jfANE0B78nDq+bWN50IdtDnNxMrU+tVCyrZG9C2+hFgg4FxldNf4F2vIYupSKsbFzSgfU/QDucZVl8yZZ2iWJ1Via39V7EEFboUQ1qd75IO+hdPzbzNqdgm10F1aAey8hmPGs7VsqkEnAzOeDlB1qaoMNIACm3JFqNrANffthuF8HxbAmuW0ff8AFAqxwZnWmrQ0bkgsCKpZK3GoLVkVxdGsH/DkEbebUpd1lLggg+WxHxKdyCbNg7Hiq5z7Oq3mCKrDXrPOlfpzz2w9+F+jLB6olCoV2P6nujqYnc7AVfueBjPEwUYdnYpNyGbKQlEALaiOTVWSbO1mhZ4vbFgSYrajjypOPJcb7Lk6FX+IXibyIjoGqS9KDn1fTvQ3OMo6TnAkjSZhPMkT1D1q/mysTRZgSNh27bk8Vhz694f8li8sol9RoMK2Nke5JYDfSLJArnHvwv4OBl8+cb3qVKoaj+phxY2pRstAb7k+vCMccE0yJycm00W/Bvg4zN+JzQ1Ox1KDfHuQfn8I7Cr3xov+HqFqsecs4A2xKzk483NlnOXoiqEFFASXPMpfLyEhHQiOX+U+xPsNj9L7A0dyCMkaqxBYDcjiySaHyHA+QGIpsmtesAnsPb54jgYxgK1aeFP9j/bATamtf7NiuL2ENWPhfEHmY7XhPEZZHncikpQtYaNtaMDRU0Qf2IJBB2IOPk8chFLLpPY6Af8Ac4kL4+FsGrMdA9sjIkZWFo1Ym7KnTe12tnkCtj+2AvUOnyyuPxUYaNqWRo5PSEUlgFX0uCZNJJskgV2Awzl8AeqzMZb8qRhGF0EAkEteohVB1MNh6tIFXdE3Rik792JmlQIzXg+HMSPPlpFDq6EBgXUGNAF1Uwa++5INDY4lk8O5vVvmFCV+iNdd/Vhpr9hiz4f6HImZmzUgWMyqqLChsIAbtiNmcnv233N4YGbDHlknSdgrGmrYAyMebXRoeJgGAkDxtGxXuQdR9Q5oAA/0xJ44yWYzOX8rLSrHZ9dggsOwDi6HuK39+xLs2ImOM5XJSNqlQr9O6lP0vInzmEshal1OzFnYUoF9gRqOw2B+pTIpCq7mybJJ5JO5J+ZO+LniLrH4vNEqbhy5KJ7M/wCt/wD4j6H3wMmJOPU8PjpOT7ZFmlbr0BGc6RZaR5SFFsB7d/ev6Yo+G+vTxTXlmUs59Sspa6u+x2rfY/7Yt9bkZk0LvZF/T/usMHgrw+Fpio1DvXH74zJjuWug4TqO9jT0vxmjkRZyM5WXhZNzE18X3Wz/ANjFbxD0Qkv5o9LkGGiZEbksAzfFZAOkkNVkDbBPOdCjmXTIuodvcfvjz1PKyxZWTTmGAoKodVbUzsFUagFYksRuSfftielF6eg+10AX8C5Zt2VwTV03y+h+2Ox8Pg7qkP5aWyrsGWdQD9Ay2N/fHYPnD+5HcZ+gczGQQKE0LpobUKwqZ/pEcLHQirfsAMaL1fpTLRUE+9YTPEewFiqxRgmpbQnLFxEPJzBc++9bbH9lw8zdd81SJmKsoYiRRvYB08d+RY5BIPJxn8RvPn6f/EYYmbn6YOEFO79WDkk41XojYIMno1yPIG1bggUFTkdzZN2W77bCsQ+cHHej7ij9ucLnhzMibK5d23KJoF/pKnSf3tcGRJjz1ia7ZVzPa5FQxZaFiiKu9+b54sfbBXp06pFGhu1RVNDawoBr5WMChJj0smBnDktmxlXQyQ5uM/qA+tjHtgD8JB+hvC2JMe1kxO/D+jG/FKfVelpOxMiax5g08iiNrBG4774PjLhgK+Kuff6/P/fA8Pj1HmQDYI++GzUmlXkBGkSlGU7YJ5fMFVsj1dsQ5XPpJdUXHaxX1xZEVbtucS5HepIdFeaPSDudycQZ0CtJ3LUW+Q5+5/5+WI851iOE0WXWRYB7D3rA9+oC7N79yObx0MUnujpTS0EPNwOz/inLQtplnjR7rSXGrf8AyjcfU4D+POrvlsi8ihlZisatRFFuSCRzpDYzafxSj5OKFY1ieOXW8iD4hTKu5BYu13qPFCuwxTjwclYuWRof8n42/GZryY5FghVwgYm5sw5F6EX9CAbs25qqK3Yl8W+L8zkdJaCORGag4LDtxpJJugTd70cK38MPCwOYbOOp0JqWIN8TMR6nb6K1fV/8uNH6qkcoCyKrox4IBH9cbUY5KatAt3G0ytkPFMc+W8+M9t1YgEN2Q9rsgfvi10zMM6+YxNPuikVS2dO3YspBIJNce+PUPToY00KiIg3AAAAPv7Xtipnc/HFIvmmmo6W3rTwTV1sTR5rVfBOAqLtRQVtdnzqfiaKEqmoGRzSR3TOSSoAvn1DTtxYJob4JM+IZGHJ7Xv3Hvj55mM4o6z2Xws+POvNl8qRHZmlPlxgcgkepv9K2fqRhgLYVfFXTZJJVcC1RCB7glrbb5gL9sPxQTlsCcqRlZ6icoiqee49ziOPxnZopt8ucFeveDp55NfwgADcG++FWfISZaUalujansf8ArFM55IvXQOOGOa39QwR9RGpS0bqGIAJHvx96xqHQMppQE4RPBvSmzU5mmvTG1IpJPqHck81/v9MadGPtgpzbVCuCT0ToO2KHXxrzWRypNDWc3KTxohsi/kTq+wwZ6dl9TYQ585Nm+tzLAxVo0aFGoEIqA6mN7f8A1LIvayMSP5m16IetKzSn6sLP5ch39lH9C4P3GOwt5jwA8h1HMOppRQJNaVA+IgEk1ZPvfOOwhRw/3fow7yeg0Z1tjjO/Fu4N47HYp8D2K8T0Z3l1HmOa31c/sME5OMdjsetDr8/3PPl2On8Od8uB21v/AP1h1zMC18I+wx2Ox5Gd/wDIejj+koFRvtiPHzHYNAs8ZpiI2I2NHFfJykncn4h3x2OwxfSwH2SddagB2PI7HjC9nOL71/txjsdhmH6UBk7YZ6Tm3OaW3Y+ruxONAfHY7Hm+OVSj9xZ4bpiWhuSUnc+Y+/fZiB9gAP2xfyblQKJG/bbvjsdiif0io9i1/HGZvwEG5/8Arjv/AJHxnGVWolraxvXfbHY7G+E+n36m5xiyHUZVzaIsjhNKekMQu62fTdbnc/PDB4IzLP8AitbM2nMMBqJNb9r4x8x2KsiXF/gJiPA7YqZ/Ko6W6qxXUV1AHSaO4vjgfbHY7HmR7KX0esfDj5jsGjDy2IzjsdhiBZTiG7D5nCt/EDKp5YOhb96GOx2Gw+sVLoseFUAhSgB6Rx8+f64YBzjsdhk+zIh/pOE/wPGB1jqtACitbcW7E/ci8djsebL/ALlkfIf7x2Ox2Jhh/9k="/>
            <p:cNvSpPr>
              <a:spLocks noChangeAspect="1" noChangeArrowheads="1"/>
            </p:cNvSpPr>
            <p:nvPr/>
          </p:nvSpPr>
          <p:spPr bwMode="auto">
            <a:xfrm>
              <a:off x="6051550" y="669579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86" name="AutoShape 18" descr="data:image/jpeg;base64,/9j/4AAQSkZJRgABAQAAAQABAAD/2wCEAAkGBhQSERUUExQWFRUWGBwYFxgYGB0cGBgaGxgZIB0eHxgcHyYeHxwjGxocIC8gJCcpLCwsGh4xNTErNSYrLCkBCQoKDgwOGg8PGi0kHyQsNCwsLCwsLCwsLCwsLC0sNCwvLCwsLCwsLCwsLCwsLCwtLCwsLCwsKiwsLCwsLCwsLP/AABEIAMIBAwMBIgACEQEDEQH/xAAcAAACAwEBAQEAAAAAAAAAAAAFBgMEBwACAQj/xAA9EAACAgAFAgQEBAQGAQMFAAABAgMRAAQSITEFQQYTIlEyYXGRFCNCgQdSocEVYoKx0fHwFnLCM0NTorL/xAAZAQADAQEBAAAAAAAAAAAAAAACAwQBAAX/xAAwEQACAgICAAQDBwQDAAAAAAAAAQIRAyESMQRBUfATIjJhcYGRobHBFFLh8SNC0f/aAAwDAQACEQMRAD8AYkjxOiY4JvidI8e42eUjo4rxZVK2x8raqvHuNDfaq/e/+MLbDSPapix5VDEEpOk6QCwB0g8E1t/XC5+KkSM5g5qRilGWF4gka0tslUGB9ms9uQcClZt0NYTHtY8eMpmFkRXQ2rqGU+4YWD9jiwBhdjEj4seJB3IF1wPfHAYkAwDYSPEnBOKfS8uVU7fG7MfsAP6AYvyCxgc+ZlWZUVCUblqGhRvZLXergBa3u9962O1Rj0y/IaGwJ3AofPv9MSVj6MfRhdh0eQ2PDIQbvaqrt9cS6ccRjLOopdSdVQFlY7/oJDDY72pB+X7i8Bc71r8PLKpk0t5avAjgXP6Coj/mLCStl9QsXd7sByQ8wPXAAG7XYJ7Xpqj7Y+5mLUNPHe/b6WCLrtg010C0L3QPFDTZiXLPE6yQ3qYpSGiBqDaj8RJIWht71hjZce6P7dsfKxjkm9GpFOZ3pgi2wIA1HSCDzRo8D5Y9yWAdrI/az/bFisVcnnVlBZLpSVNgjcVxfbf/AKrBJmHp1NexxGUOxvt6h2OLLLjwwxyZjRWaPEbLWB/Xem5iUoYJY0ABDB1LCiV9a1trFGrFb8juUeP3wwAqum9YjCEf3/6x6zROxUE71/zeODE9qODBIXxDIuJZdQYbEgjnbn6Y+uuCRgPVDvdc7fT6V/c/tjzJHi2UxBIh+VYOwAPmzOHOhFK7USTfAv8ArjsXfwQ33O5J4U8m+6k98dg7MCSLidBiKMYnLBQWb4VFk1fHOw3wpholRcShcfFOJAv2wtsM5RgN17oDTuhDkpa64wasWAW9jQs0f7DBTMZ1I/iNAKWJrYAc7/8An+2LUZv545Nx2dSej1DEFUKoAUAAAcAAbDEoGPKjEgGFNjEelGJFx5Ax637Vzv8ATC2EjyRjxPCWQha1fpsbA9j+xxLWPYGMujaAWUzDJmfLIYIU/W+ol72IvsQG4NGuBWDhBrbn54D9fnRDZrW0baSe5UgqL9xbEDvZxb6t1JI1VGnjgkk2j1lRZsXQbY819SMMn81P1Ajq0XVO10R8u+PpB29seuOT9TiGPPxsoZXVlPBDCjvXN1zhO/IYcQFNk7Hbf3+v9sDf/U8Pn+TZ1XpuvTZNe91q21VpvvgP1lDPmhETVC9DCNrXUy2l6hq21ercBuBwvmXKJK+Xk07ZQhtA0FmpSBRNEbi6JvbgbYqjiVXJ+Qh5HehsjQgtZsE7CqoVx898dNIFG/8At8sBuo+I9MQkStL+mPcM7tRNABtIoAndjweNrXCJnjmaeZpDqWNo6VUOt08tdQFqjKSTvvqWyTwMMLe26ClkroYH6llmK6ZgwBSNYxMAuot6SaNk7ADc8cYsZvqKJAWYg6rGlpFF2SPiJ+G+4urG3bCXmutCR/R5hd4/ywppCY3cBmJYKYxdlSeAux2OBHXPEiwykwPE1xqGcRnWdWoEhr1klvUSOCAaOKPg+QrmPuW6tmVcmZIDEQukROxkXcCyXAVxvZI01XfF3N+IcvGLaVT7Kp1Mb9lWzxvjC5uolrXznLIvpTzWIZiBajU3FA+97VQOL/Tsm6RgmSP+by2NGqG90VXUCQQ1WCOb2P8Ap4sz4rRtOSz6TLrSyputq4PP0PIPcYg6tHajYMAbYFiARwOOd+3f9sJfh3xpHCpRg51OzItesWTYIJ33Hbi/nQKR+Nwy6XTTJ5jIVIZgArdqG7BaNX3B3wt4ZRlpG/ETWw3EXG7qQSwUCxY4s3qIIBv5/XFlhhVyfi+XMZuoVUwDQpD7MxslnRgCNl/SeQhIIwT6x4hWMIkTI00zMkQY0pZTvf8AsAOSQPescJWbaCUi4iIwJ6B1iZj5ebCLKVEkekEakN2KJPrRgQRfsfngw2OacXTOuyuy4jlFcYllmUDUWUL7kgD7nbFLMZ5GFpKnpYairKdu977bYJAs+tzjsUpfEGWUkNPECOQXUEfsTjsGCeupeIUg0raa2B+I0orkkgE/IUDdH2NAsv46cqzavhZtlTYqNgQCVbsTzx2FUVvqETRMpnkUPIzHYK8lADbQQa32G2kb+wwH6z1eRGVdDldjsy8DnaMaR9D/AMAP+SCuQC5S6HpPGzlkIJGoatLGtqu996re/r9cMI8XpIqmMglTbg2SFANkKu+1dr27EcZZlvLlNqzAWKFEhSeA0e5B2r2PY+0OZVjJ6ECyBd17GxRGnvZ/cE/K8a4QkrOTknRvMEokXsysAR3BBG3yIIxbArGLf+qMzBMkqNcakuiavS8ZO4PuKI7GjVVvjVOm+KoMzEJI22PAIpvYbHkbHcbbHEmTE4vQ+M1QcGIM91KOCNpJnVEHdjX7D3J7AbnEOTn1gVZA9h8/tz37YEeKppliL5REbMIx3kpmiUqLpf5iK2JGw4O2EqHzUHy1YidW/i5mpmcZcJlolBIZhqmK1dgE6QSN9hQ/m2vCllvHGeSXzRmZmZWshnJUi/1Jekr2O1fTbFwwtK80mclfzWHr9ILncUEXvagKoUBfhF7Gpst0zLqrsECEcIFMso9rqlF7A1e+xI3xbHElqhTyGheEv4uRZl/KzCCB9qfV+USe1n4b7WSPnjQRKtXYr3vb78Y/Ouc8NpIjyx0Cm7xj4qJ7JZI2rfcbNwKx5yPSBMVWMMZLRXZdhbn0jekI2vtsr1YUEpn4RN6dBLNo2PqGd8+eOHy0MZmCoeW0xrrd1FUF206r7j+YYg/iZ4flmh8yKNHYAAllJMaqWYsum2J3rSAe2FaF+pQkTBZJX0+Wup1JClgW+JSoul+e3O2IZc5KJjJmZQkki+sRymRCgA50yaEsjSF0HcHjnGrDJSXFrQPxE07RR6l/EHPQRw6cxqQKtswR9ZOzFlKh9Arbb3Fk4I9a8dTDJDT5a/iLRZEJWtRa3QaQwUJ6b2325HqV/FuZi0qYyr6ZCaNvs68BntqGjcE7WO94F/i9w3lPIkekhSLFADuAQO+3H2GHvFHuv0BUmFctmFy8oEcvmRs1nQTtdjUti1lAPO133xtGWzhZVeOmVvVq07XtybF8g9uDj86wZksWAjCFqrV9bvcAm79/7Y2rJTGOH0lDCqqyab3UliT7BRaAA8fbA5EsiTRyuD2EOr5eFIWlzcpeP1EKXOhrtqZFOmTgALxQ2GM36V1wtmZZocq/klywSNTW5J9SgiOxbH5asfOqZ5+oTwXFMmW1aBQu3ZiLAHIBI9yADvh48LxQw5VIInRpLAsUDfxWbBs0LOx77HGKPBW9s5vkLnUOpZkaYstD5BcE6nCB/W4AUGMm2JNXyBfvhIhV9bs2iRyDessxBBO+osAdhZNV23PDd4z6izGKSFzpgplUG2bchSW7fsLtl44HyDwpm5I4ZFhijda9Eq3YO9ns3YAGqFkb4bajtgrfRUTwYWgas3A0iKJZEYWiqdW6OLBAACn0miNq2sdD1BwTAzlCPV5boobgmix5522JOw2veee48y8ckWoxyqx8s2fUwZgCALJ11uvYfy4GdezrZyWSdFKhQpND0ooAC2RvqJ2s1ufttPvs7vR6izJKAaQ1G1DUGKEkEWG1Xe+nbm+LshBmdEoEVaQSwO6kb72DtZVeK3sCjhdy9sL4AH333NnY7cnEvnkbgkcEXfIN89wftg/IBrdB7q+flQP5ehCwAkKgAnf/ACkr3O4+/bFjw/KfNhjnKlFuT4z+Wo34Ox+HtR3GB3R86khOo+osOyhVFUbUVz2IvveJ85GzkmwnoCMdB0BQf0kjY7Vq72SOd+4p9A21ph4/xHhLb5MhUIMb6wZD7HcekHbgngjfFhv4g5eeFldZImIo2SyFbF2RuLFj4e+ElssSheRTTg6CSKIViCQPcHY7DffEMka1qb1AkakBN0G5JqgTXO4wv4aGcthrOeIIZHUSapg1mrLKLYj4DpQGqFKAa4K8YodSqbMFcsNEO16FI9lJKqCaBrb3vizTTlOmJPlolWGNWVSwDEfmr5hUbqR8IBDitV0dgRf2XNZSDOuo0LfpCqpKK2lQbq63J2c7er64y0crE6fJwxsUaVLHNa/7UL9x2NjHYLZzK5sSN5MkYjJJWl2o7+x7n3x2N/A78ff5EB8Os0pi0DzS5qRyS0gGkGiSCdybOoChY5ALZ0vo06ZYF8qElGo0zBlKqrcWxZBek2Wu9xscDeudNK5gJC0kKqFZfztJdSm5RaBurUksTfNYMdJ6/M4WGeRlcA+tox+ZHRNE2KvSL+K7qxsMc0+49GWumAepdDlGlmrUjKYu1b7rr5o0djtv7jel4b6grZp/xOoMquGPOoEizqJo8lSDY9XBusMuTlRYhE2kmOYqyktqa25rff3W9qHyupn/AAa9CSIo4ZSdCn1sGJB279tr3wT+3X8gpgjO5EZqeNIoq1OUAVBxZJ422N7ACgONsaF0vwZJl/KoJJQFysWEi6QdIABoKCT6a/Ud/ZH6D1Ah4ZI2OuK9SCQKeADReyCbIqqsAEb76h0nxEkzKWHpA9Mj0q6yAGXnZwGHyNmicKzynH6VoZjSepBV2CLcj+kCqUEcfS2P0xmviXLS5iST8IkqB31yaAI1YD9TyN6pH3ut1A27YOP1iLU2YnYgFikYJOk0TdIN9qr5UcUx41i8yolMzVsqAihsKBNWdxwMKxYnHdW/0ClNPQC6j4SmhijefRKY9RZC5JrkgkNsdJItSOeOMRTeCMrSyrmQRmUJEXkiaZS3qtd/MsfzAX2N3hszCZzOKI5Mr5A1V5kjK7BP1FY1UnVVDchfrhl6d0FYBcSqhCBPMb4iBzZ7CxZ33P3HTzUlb39nRsYO9dCb0DwkgyyrLAkVBxqtlmYWCGZEDi9P6GBrAbosVkpbMsTBoWLBakAYAeVbHT62GkEHkm7vGpZroHmipJW4r0enbbaweNh37DAjKfw7hiLlHY6muiSB/q/mP+bY/wBxh4mG+T/c6WKXkhdyHg4pKZsxIIAWtnqmI0j4NRKxgaWAY2RZqiRXZ3wjkcwtxzOXADamQvyAb/LCiyKPerHyGDGdQ5mYZeFImSPfzpdR9QJBCaa1AHb2JDb7YjzEM34sZckSuY9byGNQCDqCqiM/ZlBZyxbdQCMF8R3be/4/U7jrSFLM+E4AA34jVbhQtt5p9W5J3KqQRvp1UOAcfM/mo5hqk2LkqAF1xlow4VAFOylNO5sktXzGrZXoMbKDPDCzj2QFRVgFVYtp2JFXxt8gleJv4boZXkURRxMxkaRpGj0br6TuVIJLEWP5RtW+4/FRlKmzpYWlZmma6XNDHRik0jcGq1ahxYbdaVb/APbvWGjwbm55/KTYRx/De5W1YhGNbBlDlduNIvHeLOlSRRgK2oRtSyBmZWLBQr6xajdiCLBBIO+oYrxdetfPqISLLclhvM0qoILD4fKLgKBpG7AWOcU2pK0K35kGV6wYsvTwZiSNXJVwKVSaMml72JIa9JIsG6u8OHUfFuUny2mKfTrQ7BwWulNEKxCsd/pR+WE3MdUD5dRRjjUlNQOsM1AkKB6Yw3c3XqJAPcJ4g6uWVdlQAkaAlNXc6mN1ZG5UEkXWwwEo7TYUd6DPUpknhiQK251FhQbV6aJLEE78b8b2Dthq8N+LhFlGVwrSo7IoBAEx+VAkE7Fi23r3Iwg5PIOIEZvQCNbED1VqUm7N0NCm+wBob4oZjqBQs3xKylTpFHUNiAarcAEVYUke1Epwi1bMi30iXrMx85n1guNyyfDqI9VGvhsgDtiZFARgb8s6gI0vZtI0vZ9LANW12AO1gY+dL6U8qGRYnMa7MwRiBuRuf2HfvgwnTFEJBItGOlCHR2+ajcA7jYgfFVdsMpMFutHzw50qF4T5joGQkKurS0t6txdkAWLAHFbjvHlOiRgkSTCAhqW0WiKsahd713sna+cGOnSlCZGCHzowBI4oK4BGhhQ3IBFjaxRGDEvS43j8+SDfNbLT2ySFjqC6jQVmF2SKJ5N7C5cTNsWvD/QfxM2mBnEYG81elGq2VrC+o2BpFn51vi3n8lM4YMkTJHswVvUwYkiRVBbvvsavbY2cP/hrJPloBHPoBLbBQNtX8xVVBbVtq9yNzYxLL4ciZyzoCSNJIsEqVC0Tf+1fSwMT/wBRUt9eQ34VrRm/U/C0SxjQG1ghjISNGk/5wdvTyNjudqW8TdH8PB0LIxfMQqSVpfLNBtAqirgghtRJ1X3wXbwqImlDu4iRBJ5aSkRlbqvVu1ek0xuyBqPKr2QXKtEWOiBkrynBW7JtlkQj1bE03fQRsRRbytaF1TPH+GSNLlzl6BoTeWC2mCzqNkWAKYKSbNCyKIuj0/O6vXKTTPbOWO3YllokmyNy3aqO2lw8IZwSjM5eZsvExplZToBLpGuy3W5UMaO5I2Axa6z09PxLLDpUrp3Km9V2WIsMxtr5G5N98Yp/NxZrjqzPJvE6hiI4yUBOk6U3Hvvv98di71HojrKwGZirkUCo3APAJHf335x2Dp+oNx9B18aZkJk5F1RmRghRWKq12oag3GwJB7YH9Oy+to5IUulqTzBsjXYpmpSCxYAi79thix4R6DDIrTShXDFiZGNnSCRer51d/P54IdFy6Pm8wIxpgjMbIitaebTaio/lIINbb1hV8LX+g65BPI+HkdQ08amU3qKllBB7FRpuh7ixhQ8Xyz5KQaY5ngFGORfWqkWQGBuipOzHfjuMaBkSSvrrULVq1aT71q3P1x3WM+YMvLMq6jGjPp/moXuR29z7XidZZKQ3hFoznwrBl548zPPqkeE6yHPxKQSxJJYkbsexJsfRo6T4QhEIEckyxyOCYzTqHUmu2wB7td0OLxF03oyZgqXlkeQxkuyNpAfzBYCD4UrTQoDYnc2QSymWEEJhEkm0pSNU2c38K2wApUA3sDa7Ni25JvyewIpfgV8l4RKk3FFLTel5TRAJGr0AEcixvZvcWMG/8NmZgH8rQPh0WCNiN1Knb6MOKrA9PGqeYVC+hHEchYnWHtAQECm9JY2b/wDtvV1i71LxploKDSamYalRAXZl0ghtK2VWjy1cXiacsre0OioepZfozbaJ5FI5N39r9I+xxVn6RLHbLLmZnsfHLtpNghUUonNfFe14qZnxyrpGmVGvMyvoWKQEGOl1FpFNMFC19dQ35q107qE0ebXLzMkpkRpCUUqYiAL1qWala6U2N+xuwH/IlbCqPSL0LyoaJ8zYMy161HB0tY1AEbBhqruTtjv8RXMUkRJW6maiAqAWV1EVqawvyGvgrsSWYEgdyCe/bY78c7Y8ZyJn0hWXRdSBhYZbAI4PbUK2552oo5b2hlCj1TxVcgGTnhWOOIkN5fmK7htorG6qVWwV53q9NYYem9ZV5EjZJFkeIT1IB6NX6PcMPUKrhTvjx0jw/Hk2Ji85telAGcuIY1BIVL3WMEnbfnF+TpcZnWcr+Yq6FO42N8i6NajW1jU3vjZyhVJfiYlLsugYRPG3hPMzS+dl5aahQujamM1u1FQFdgAL1VzyHebMKgt2Ci6tiALPzOJCu424/phePJLG+SDlFSVMxzpv8IJ3kjaXQEDhnZt2dRqseWVFE+nmu9+wk654XSHMtGGVkCiggZZuADErfCzMjLY1FtO9ajvr5GKWYjgEgZ/KWQ7gnSH2FWDzsDV9sVR8ZNyt/khUsCrRjoLwpmjIBOZSIg+YjNkhNKsqvuGWipF7EoRYFFazfTFZo09IV0BLn0qLYi9xueTuAeL2F42jq38OMvPI7mSZNZDMiyflk6rJ0MDz3raySKJOB3Uv4QZR0Kx647r4SBYHbYfPuDxiqPi8VCXhnZmPV9WsxJ6oowo1fFSkBgpNNoIB3IWjZFmhQ9VOhEu15A00NXAAaqOz2TZJHtgvm8gMrmszHKNaatJZjp9KurHm71aEUcCi2+213pfTFzjmMM90Wfd1C7ALZFqXdy5UEGlXmqxXySVsTXkG2jkkTLLFDKiQNoUsyFjI7AanQAabPpIOxB5vYtPTfC8UrSNNlqT4IUkkZ6S7JCWQlmuN9j2qxnQcokEiCpZHEgLBmsJrZUQHkMynfm1G+5um7N5b8yKTUEWPWWPamG/sAO5P9O4gzTa+Ve/P394/HG9sWep5Lp2XMcEqKuogBQWOg6TTGzsoBoHfk8UcRdT8U9PRky+p2GXZNWgExxaSK8x7FqCoO18XvRGE3rHiCaTMTkxNKuq1YRqSgGqljZgVYFSpvSdvvjx03LyDKN+Qnlk7ASkFzYB4GrWp5UgD0n2rDlhbrk2A51dJGodPz65osQloj0GbTudN7DfjbuDxxxghNDqFEmiCCB3sffCL4O6kcnCwndPL0+ZYJASgliiNywdKA9vrhx6R1dMzCJY/hYsB/pYg/wC3/WJssHF66GwkpIFeJumE5R0SVogqEEkgqy0bVg3O11uN6xnXTun5eKJhmGi1xs4YMWuhwfSpIo2ODtu3YHUfEecSOBi6lwSqhQPiZmAVbogWdrO314KG/SpZcyuQlKQl1ka0UMWG+oFwAxNbiyQRYJ4GH4Z1F2xWSPzaB8vRymVaNBGoRZG802VlKOVZUJI0nyTGQNPqAJvY4nyfXS8CytOxdQELNvRsckHcLrH+kLtzhzz/AE1ESWPMTROrxKqq6hCixhwjKPM9Sqx3sAnudIoIcUCuZTlmbTELkL7K90or0A67u2I9W3HGGY58gZxoC9Q84SMBKwF7BdAFfIEg/wBBjsTJkSALYjYH1SFTR3HpKGrBvHYfQrkvaHTo+bC5YQeUxzSOEMQ1KulatiwIGjg3fYbGt2Lw6oRWjo6lY62/mck6ttqF/CP5dPGPvROntElSMHc7s4B9VdyWJazfvQrasFVOI8k7tFEIn1l2BoEjg+3uRzW2OmmUKxJoLdkmgK33Pt7/AG+WFuHxvDmDLHBqby0OtwNlNHgWC1UfhPbbtgd1vw3D+FXMZcs7Q6WAMhKSi1BVhxek7Eb373gFj65BOXoF+n+II7UO0YkHxmKtKoJEXSNjY1vwDxe9g4qw9RlzMJdZFDqfM9ZAaEMxGgFQpDBLBLE6jR/UMDOp9QRXhV4HhMqAKqvoFAlhuqsWJeythTZbsDhg6P4nSZdJhJBZYwKF0DQtC2ql2JIGkersLLZQ4rkl+wtSvTZmniN545izqaGkMbVQyiw1KgXUtAXsTtzh28FdLgje9ccqPdSgsWeTUDTNekMABS7duScNnVuiCSBo1VSAB5cZAEYIN/DVWRe52utucLZ8J5NH0yr5TV5i6GOpRqegxHpc0DwDVH5E8s0Zxrr7jXBxYO8c9ClOZEwtVEXlIwoNJSO7UVrS3K8bUDuNhU/htms3mzPJDNFlwpAEYhVwFrYljTEkjnUSdJJ7Ye8t4SQMxeWWVTRVXYkqfTRDE9itgUK1EG8Dh/DlY815sErxxsCHjDspUmvUrqQTW50teFfGg48G/L00Hwld1+ob8OdVkl81JgBLDJpbSKVlO6MBbUCL2JsfPFHrXjkRZn8LDEZ5VGqWnCJEtX6mP6qINfMb4PZDpkcN6FrVWo3bMQKtidy3zwieEMuI85n5ZTb+c6kfLWxHPvzf8oGJ8cITlKVaXkNlJxSQw+FvGCdQjlpDFJE2l0c7KdypLL2td/p3wS6TO4SSTMakpibfSAEAB/Sa0g6jfseThZ8NnS+bnBhj8+ctrK2SgVVAC2Ny4Y73QI2JJqXrXjD8jMRqvnvp0IY1Dxyh1N7GxqRQwZbIsj3obLC3Jxiv8GKaq2z14o8QLmNOXy6mSUfmnUrIsY0lVLKyaiza7VQPY8VbL0HqazQggEFCY3Um2V02IJHPY33BBocYRvCmTOTgmzR1SzTaaJFvd0qKDuRfz/T8sOXhfo5y0GlrMjsZZCf535371QF/L9sdnhGEOK8n+fqdjk5SsJZeiNS3T+re73A4B4HyxkvWxGmc6j5sZnzEkiLlkKltnQVp20igQKP/ADjW81mFjQvIwRFFszEAAe5J2xisniGcZz8dJlyxRi27MtxmlVEHso3simLHajvvg025Neh2dpJJms+F4JI8pl45d5EiVXJNkMAARfcji/liXqnUDEUrT6jR1WOK4I70TtueNucfOk9YjzmXE0LelwQL2KtwQa4IPt+2AmchkgPdAxK+cZAXCbEgWlRqN9wp3o9hhMIcpvl36BylUdCt1vOQ5zNaIJDIykkKIZEu29R8zmQpt6QNgCRZwd8LdE0L+Zs+6kIAu1Eb0A103JAIII4Juz0jw6sdZoSecyqwQAskQsnzNKnYMzBvZQTsAODuVnLozOvl8jUL3WviFi/uO18EYpnmqPCPQmOPds+ZLJqirQoqNPzobb8Wf+cWJogylSAQRRB4Ix90+wFk7/PgHjvQ/oMesRuTbsoSrRn3XOlwQyaZI2kD6iL8x/UaN6Qa3J74VvB+pVkW0IjcuCRpjjKrsWU0w1LyK2r3XbTfFnQPxUQAYKymwSCdjsRQIN1uN8fnuTM5iDMSCEmz+W+n1K5YUVoAqb24vtWPUxZOcPt8ySWOpUPPijIHMTZd2kAjnVCu2nQBpLkNdXRY0eBfONI6HkkiiVIk0xqoAoVrP81c7judz+wwveDfDOYGXRM5TKh1IjbsPa/YA7gc/TDhNJpUmth9P7kCsLzTTqKNxxrYl+MuvoiGUE/koW0GwDJqUIPqBqb6G/pl2S8cvFmhOAQbkAYnUTr5Fk/Lb6/Y142nlz8reRBJ5Yf0HSVWTai5utzyDXDN+4DJeBp/xCRzHQhPqKsDSj5e/Ye2G1JKkjFxe5MN5nMZvNlJmhLq0R0s0vYKSGBU6VYaSSKFDVxzi/4N6Y0tC3jRh8Ln0NSuARYpiGbgc2L25YPEfhVPwreXNPqmZEWNXAj1ekF2RUAPoVmY9z86qbO9CUpD5ajVlq0IzEpQ+IaapmIsWQN6NisMi76AkJ3UesZGKVoys8xU15hdvV8/iG3YbVQGOxHH0aFbWRJy6sysVZSpKsRtafLHYb83kB8psSyC9Ni6uu9e+PGcgMkciBihZSodeQSCLAPcf+ViRRjzmT6aPB2IokkEEbad73/YX9cQeZQZR0/JfgJHysyaxNGVQhwCAQatdyrXqJAvet6q7mX6dM6soYSKwR1iKHSzbLZAIQmyTuL9K7b2T3VvCeiBXklGuJtWsg+okFRt6ipA0gBRQ0j64WX688befHURnKlSTqcLuLuu9MNxdAWNiTbF8lonlaew4vhWQqssgCCJENhirUho7sqgMAzm6PtsSMMmUCZeS1UW0cax8L5mnZ1G4UMg2oi6qz7Bj4mk8hUbQCXVTqOsuGKivLIuqO//ALvfbFaTq7ZZRl54hG4p1dlaQSMpZWCVp9Nbbm9LGxvhUlKWmEmltD7l+to8pjQ6mBort2rUwa6OnUoKjcE4i6z1aNFiuMSSSSaIlegbFljZBIAA7c2B3wqL0aOOPzIJhHmowQqSOwS5BegcEbkU1G9AsEb4gzeXzMkmXfMRHUmsRLqUqGILWr/r/KRTfvrH8oM6wR5Lf8DfiPiPeT6sPSkpqUqzFewCk9/av1ULFXR2wM6L43EgQzKkeuLziwktUUk6Q1qDZr/zssdcnzOXleWSRGRo0ZQJFVe/pQV5mo1QJGlgGvgkTZLJQiOKQSGBSEaeMuukKjrurvtoLqF0qeK0jHfAhVvzN+JK6RpgwAzfhaLXLmArmZ1JdEkIWUgAAENQ30gHge+LPh6VvJBeRZbNAx7gbD5AjfeiNgRZOLf4xJNaK4DruQDZQj3AO9HtdGsRLljk+LHupLYmeHMpLmNUM0LeXG7pIGZqLKy7/FQPxG0JvUQdsT+IugRmL8RAjyTQyqzeWPUw+F1WM+k+liw25B98F/FmeaKKF1l0jzEDbkB1exbMh1BRerb2xP8AjJUWFPKEoZmSdt6FMovg2CCWtuy0TZvFLyzdTX5fv7+4UoRXysz2HruZVBmH+OSX8NAuwVHNh5AN9TCnFkkXuedj8HS4wv5esZsEqJGkKNM4FuomBJJAsUdjpOxA2IeIvBa+WjZWMa4pDMqM7kat7ChiUW7J2A30ntRWeqRZhqRYZtSv5ixqgX1Fy9Bi5ZQpLW4FkbWQMURnHKri69/sLcXDTLByCw5QzzykW1yedZaFtxWleZOTdajvRwv9X6bmMxqMhlhhbSYYpCE1gD4nXkj2FGrFkbsTniSLOZjLR5V8uyAFV1lgTLvQG/JNFiCL9JPG5Cy5C44pJHlkQy+QUZwSwEiqQgWwQG7h11bnbjDcb82/MCS9Bsm6PNk+iyrA4inc6yw9J9boKX+VzGAo9j98IRXKHLscx5gkBADa3Z2YatRa2N2fkQKO4sDGyrlRLl2jzKekg+YrAAaQTW6mgwChrBNHg8VlfWugZLLFBEZJrfY6t0UDSwo+knXXKm9/bZHhp25X3d2hmVUlXRo/grra5vLJJpCui+U1bAVWwXsKA7bcCwMXmXRPZkJ1WdJBpVonkckEbfIHa98JvRfEwy0KqIVGVXZgGLzG2OqQsKVwWsmgLBGnsMPBzQZCUYA8WRsCQCCfkbBv54lywcJvWmNhJSRF0eONIVWInRVizZ9RJs3vZ3OLpOII8uQporrI3atifp7fLYc7DEORjk3MrIzBiF0XQUheQe9gnvQIFnclT227GLWi0xwOTo0SyGQINZOon/NVX9a2B7dsX2OPDY2La6MaTI2xDOlqwrVYIocmxxvtvxiVjiNjhiBZnUWqGUwyelzbr3WRaABRwADSr6hsbskd8R596kB7nBP+IcE04hRfjVtSyA6WAOxJojddjS/FtsN7HT5Isyjdio57n57dzj0sbtWyKap6GTI5YOscjMR5YNKP1E0aPyBVT8yB88BX6nRGxJJqrC1vX62AA2/4vBjpSNGoDX9KwWizZ1DY/X2/b++F8+F6sPjyoRMz4bld2YRkhiTZE17/APsYL9hjsPOd8Pea5k/E5lNVemOUqgoAbL24vHYH+q97C+D70Jmd8dupDxxF1vQFL1+rdmUKxFbjk2V272dy3i1JGKoq61IBV5UQ2QDwbPB5rm8JPXOlHLQRzwvaAmRWVtj+WprQ1hXuwxIJYLdCjbF4SngzBTzI8u8hiPqCgvpRlBDX29W2wqqqqwyShV0DFyG5yzoKVbsWrkFSL33AII7j5j9sAOodAgGWmhRI/N5WibDarWme6Kg3pH8wH6hhal6pDZbLxTZeGMsQY5ShlJ2WkLBAt1sLJvsRscymWmnV0lXRIzUspNsulhsSNNsUCpY9RoGyBsKg476Nck9C90TPxZcRlvLINFCSNQkUktYGokGzvW5TcggHDH/jETM+Y0eZFIihxrVgzNaCzXpJoWo42ah3ASytBKY6WQxs6wAgalkBAtU9RNGgPcKd+cFOl9SZ1/BOqqwfUxcbEhw76lIICgsRdgqI152t01fze6Fxfl7smz0SmYxRBVjnMUiuylo9MY9Slr1arQbgX6m35wyZfpUE50yM0ksRFurFadTdowOoadWg+297kk2emKmXytAxlkRpWRdlLCzYsWPUK429hxgPkOjyw/mwapV84uIta6U81GvQCV3p69bcOaBNHEcp8k0nVD1GvtJOreAlzUZYHypzWl0YumkLQBB/SR7cWK7jCf1Xw9Bk5YomdpTCimSQ+q55XURAg7BQAzBTsA3ckY0KHxKyExSQaJFVdK36WYqeCB8GpXF80hNVWEODpXn5jNBswlq0jTFrKllA/QDyt8A2oX6DB4XO25vS6Mnxr5VsBZXxbmMp1IS5VfPizChmhRa8wBd20gbSCidWkd9qxp3hPxN0+ZQIJisklgLK/wCaDbEqNVjZmJoXz7cAPA3S4couYm1NNIke+uMo++6qnqYBWIr3JIvjcJnfC3+IS5gQqsGcj/NaPcRTgmiRe6OGFWDRJB2u8bkhCbldpa2FGTpEy9KlzfUpWgldojJZJOtdAZvSLXTTbkAE9ie2NB6d4ogRVhLL5wYoUSzqezbckhSbYsx29QslTjCYs/GScvnVeB0JUTxrpljPtIooSqD3NPvyeMat4O8N5WGOCWKPSRHZkO3mA7FqBNaipPfbTRrHZ4JpKXS6Ohceuxh6j1eWLgeYCCXHw0KJJDjg0NufvhLTojDMnMZHMafMstl8wdhIaGtTYR9+1ggE0eAHCLJjNOAy2hOo37Dgfvtgh1HwhDIPR+U1Va8H5FTsR8sIc8eOovT8/T8QkpS2toT+sdBkXJIOoy5eSRC3lq7yLEwUBlBkJUhx6hdG1NdtQV8yZPxChMvmsuyEGHLAFQg1OzGMUP8AONmqzsdhTtN0rNZXVQ8xKoru8bLv+g2Vq/8AvDB4XnSeMSlbmQeU7MF183VgD077fv3vB/EeKPP6l/79gNKb49M8dMy08uVKT+hmjZNWxY6r0tVldlNEHckb4UfEfg5ocsFRYSd/UHdSSEPqEbvpJ0g2AbvcY0sihv25x+fs5m83ms2JtSqHY6Gdwo0BfzCrkgqtAcbDeuNw8I5zlJp0gsyikk+z5lOrTS5M0VDxqsZpvU0YHLRsAxqtyboXRxpHhfqaSXGGHkqoKB1LMdLoqsdhW6lQONhQ2rGe+I+iHLnfRbtqjZfUDRIFNwAdXaxYAvkG5F1R0XMOpUo5WFo6BpFgJTSTdU7auO4PY1dkx846J4yqRozeJBPmfw+Wf1IGMjFfSK0+/wARBYAgVu43oGzOWzSvens1HatwBf1q6/bGWeE8w+XnfNzNrGlYitnUiyPbOFoAAELtvYUjtjUs9K6r6F1mwOdgO55Fgew5245HnZsfBqKKcc+Ss9u2IFmskWLHYHseCfrhV6oZYXkmzLj8P5LKCx9SvqD2FWlBI9C01+jckmjU8M9bzU0UE8kSaEDLI8j6ZeSNRWwu0dEkgEluALONWLV2dz2OjYjbEMub0UXv1lVVQLNnbervm/kAT71McYlRrZn87PmczI5LxGKnCH9Sbo3002rEd7FbUSdycKxgyPsALs8ADcnFLpQ09QkL7vJHR0EsloR6nv4SaNCttxfFsGYCqpYgUovgdt8VyfkTpeZDlc2skSyAadQujQIv3GAv/qqJJSkmtAP1MhCmjvV7n7YsSdcR4wVcIXRCA0ZJHmD0nT7E+/3wueJs+SYUlALx+t6NC+BsCQCwAJq6sCzWCx47dMycqQ4Dxjlht5oH12P2O+PuMnmVnJYqzFtyfywCe9A7gXjsH/Sx9GZ8Z+pV8C57zZfJkFQ6/NcAelNPIVN1OvZSK4G2Nk8P9Kysa68tFGmvYsq7mjwWNki/nWMl6HlxBnpNMaypqtwLA0sbAFbgjalPP0xpHWfGXlNMkQjZoVBYs9AMRarp2Jsex5Kjfegywk0kg1NW2JHjvwwuWYvFIjwzsQYrt4mBBJjF7qpAJHI4NjcMHhnNZp4mbzIcyNG8qElmAYgBwArhlDEn5b83qXumdWV8s7aT5rRlIgfgjVy5K0dwAADqtiLHJBwd8HdXjycOiaTfSGULWqvTpBKnVqsvZbYAqNuME4tR9QeSbroasn1LLQzCF00SlIpGd1W9TalBLE+YSDsW3C3VjfBZwXMmkaPLIGpUt2GkalWxtY21DjbnGdZyR89JUgKqup9mpkYkFabigeFBINb9qn8LeKp4MwYZmZk1KFZmjA03VsNjsAfVZPpogjcJngdWuwo5V15GgRZKQ+U8arEFOlgwBcxA+4F2w/Sao79iDNk4I4mk0aY4k1NIAaAOnf0gbDSL29iO2LsBBUVZHvwf7H/vHp0TddgW3NUCexPz22v2x57m3plKj5iUvmy9RWV4WFxjQG1VHGS41E/CX9K6t79SqOCSE6b04vm5QQhE2YL1GdSgBWWY9vSzKFNj9VC8M3ibPzfh81Dl2GpRasCxZV1AOKIu1sgEGhYOwGy7kepf4dnIsoouJoo2VgV/mPmh2q9R9RG+2woA3j0ISfG0vKkvf3k7Sv8AcYOg9GWaOeNiGLSICykrSrZXQd7Kji7BHN4M9B8Jx5RtYolUKK296WZWbV7klV+lGuaFzoUEPlI8SgBxqvkkm7Nke5PG25rnEfX82+nTFWqxd1X9e3Fgb1db4inknkm4J6Y+MYxipPsUP4heCo8+hk2ScUFcD4+wVh3s0B3G2LnSvDwysSZZTaxr6j792+5JwXznU48unmSkBQQAxBIVjwTQNe1/P54h6ZIuYNRusgY3IyMGAHtY7nj6XiiM5KO+l7/QXJJug30bLUuqvi4+mCGPK7UK2rn+1Y948ucnJ2VxVKgb4h60mUy8k77hBso5ZiaVR82YgfvjBc745myuZM8UiGbUTOvKu8m7LX8kYAXm9RJ53w0fxe6s+ZzkWSRisUFTZhl5G13/AKU4/wAzfLCz4H8Pp1HOaViCwh/Ml22VFa9FnuxAW+avsKx63hcax4nKfmv0JskrmkjZs/1yQ9OXMCKnliUlCQNBkSwLP+Yhf345wgO2lPTEHZANI02ASKIoG9OkkbdsN/jHMNI2gbRxiz85Nx9lHHzJ9hir4T6VrKsRtuT/AGwzw1YsTm/P3QnLc8nFChkenTnQyoJ4lGpQpt0BO/5T+qr59PNXY2xW6nn8qGkECyCSQrrkehsNynlgla1AEAcUOcbI/TI7BAojcEcg/XFKTpEZksgEn1WebBG9/wB8bHx8JSuUff2nPwzSpMwnqmcJRlFiXSI30sT5ikhqck1qF1XfV8rxpfQfHK/h43KSsWRLLOoSwtHSDuLN82fsMZh45y0TZrqDxjZHjhUD/wDKx9Zr/Q23zw3+EulvBlvJcliCDR/SSAWX6A/3w6cY5FtA7gtMN5fxdKJJLQSBjYUuQFFUB8BG/J9z8tsXul5mDRJE0QWMkeimYNsBuWHq2A7dsFOj5da4H2wdjh4Ncf8An9sR5ckI6S/UbCEnuwIuYj8shWKAdyCCLN/rG+/1xV691HRFaAuzg6Qu5IAtiO3w3uduN9xhtK4zvrfSYxJIzw+dGZNARSbFsGNAHe7O31G17rwyU2FkTigBB1qVsw88cJKaQZNHpVk5BEg79gK1KCbrc4ZosxmErSozUTepGUhZNB3W9R0sa2v0nud7xdfJDQIovykWtlUAVYOkdtJFg7d8Uj4iGTykqyapHgOmMbLrVt41BAqwvp47DFUpclpCkq7ZV6l4laFGaTLzxdhrUFC17DUhO3z4N1zjPs1mixZmbUTvdg2W37bbA8dtsGc7/EOXOQSVH5URBXcAkuq6gpY7eo+ngHYUeRheyWU82XQG9Adl1XtXmNRHyqvt8sU4ddicp8Xp+YcakL6TxQFfP+uPmNOymRRUVQBQFbcbY7GvIjOLFmLw88kMpi0qxI528xyRa6iRRrv2NUPYP1rw45QyOUCMyqrKwOp2NBRoJAog3yKA77YJp4sheJMvKRAd/LkV9cTEAghnoFWIYi/8xN9iL6x1AKoy+YVtoAikaGMe6ujoEIAAoAgci/fA8nsJR6IJemOjIHk0grQCrxtXqG2mgQb9rwEyuS0v5jLqC72zKqsQdtzu2/YXdYaOkx5+ZI9aKkTH0yOo0uW4LDcb79iAbJFknDtkfA0ayebmCZ5ANte6rXYA+3FHYfLBSyRSs6MZJ0Z90XqkoVyygK5v1auaJJ1HY8DYG6B4wS8N9Paacu0gdCSgAFE77k3VXqNV8qw1+JOhBkbYFa3X/wA9v7YT/D/UI8tNHGGADMEo8sf5thW3G+GRacbQDXzVQ9+D+tOZ2y2nyxELZGYbqeHVtNk/CKuhRH0bc9MNHmLym+6ncEAUfSWoggmq+EXwRhC6unmOzhTriZiFKkCRVLaovmDyO9kj2xY8EwIQEOYKTAyEwLoBT848iiT6UUC+BxzePPzYU/n/AIKcc39I8rpZdwY3Ylb/AFFtLd99VC6vbbjC/lvCCjMyuyK5J1MXW42taBCn069NBtiNu3c1kAWjUnWhIFgk2COQd/e8TSZRyKWZ1PvSt/RgbxEpODaTH1dM+wZuowPL8sgUF2oAcVW1V7YHRgs1ngcfM48ZvN5iGvMaKVTttGUa+xsOR/TC54n8djLJ5S6TmmGwBGiMV8Zvub2U8kdhuW48T/6rv394MprzD+e8RZeN/JeVBIaGg+7fCCaoFuwJF2PcYG5vpnUMrIr5REkJZhKhIWN0B/LPqIKyAEqSDvXBGMhzfTJbMuYKJ5u4DFmlezZIjA1USeWKg9zjYv4f9flMKxTpLpUKscsunW/Y6gD6QO27bcknl2TG8cbhv1TAjJSe9egww+KEXSMyrZZ2oDza0EnsJVJjJ+Vg/LBTMZpURnZgEVSzH2UCyftjxPArqVdQysKIIsEexB2P0wtZzwXEsRijjdoybK+fIABdgBdYXbt9BePOjHHN7179+pQ3JL1MY8QdbaaeZQQXmkYyXwuojSt8+gNp9r1HjG2/w98NDJZJEIHmONchrueB9ANsKsv8PXk6jG/lKkGpXlPOvQSQPcajptRtySeL0sti3xmZSioR9/YJwxp2xY8Q3cqgam2au7Ch+29EfUYveFJ0OWjZNww5/c7fUcEe4xF4iy4ebLrekksTXLKmk1/+x+l4tdQ6X50DRB2jsbMhpl3vYjCpSTxxi/fkEotTbCJkxXzuY0RyONyiM4/0qT/bC1kOk5+AUMyswHGsWfud/wBtRxY/xPMg+XPl/TJaa4zqAsEWUsmr2O+13gfg700wvieqaMj8F5BfxDCbdfxCFb/XJGJD+9A2fnjQ4kF7Ct7++EXK5dxNlZJdKiAmKRQaKyl2U6hW5/Ua5/fD2Njj15dkNjF0lhpODEMuF/pB9OCyPpA+Zr+h/wCMeVnjcmW43ovXjPspHNmFaUSaVd5jo3Bvz2C0wO3oU+xsjetg+Nqvtp0/PVqv7VWMvz3X5I5JMtAq6I3kDPqIa2lZqSgRsDRsc2NqvB+Ei3ddgZmlVjBlc26ZWNpAzSaVBBHqJ4sj39/n7YWuohjCwlZZHDDX5Ubuq1so2UkhlLWTQNsLGJsj4tjjURTEs1mq3pSfTq1HVuPVZ9/YYudFz+WW0hDKxJZgVYk16b1+oEbUN8XJONuidtMz3qeVtZQdUYY+Y6aDZsn1EbaNS1XBNfWzvhHOQIhiTS25qRhSswGq6I2AJ0je7qhuai8Z9FmnnkkjARY1QO7mlZTvwQfhO5rYc83QKTJRpHYkCBl1Nq2ViAuwF2Gs3yRRB+eGXYLHd+gysdSyxUdxqiZjuP5vNFj2+VY7CHH4mnQBUzEukD00VYV2pjvWOwNM0DdSyUbI0mqKJ7sxq4dXsfpCE6eDyO/PtP00QrAG165WOllMwiVVuwNLbMoO9bi8XJcvlA2oRTODelpCa4Ne5+W4wtz5V5pL0CMHYIL2A9l5/wBhftgJJxlajf2D4tSVN1XuvU3Hwt1SLOxmIyLJp0o3lrSqaNVQA0gbbcqGu6JwbhzespHJufXHyd2iY3dHnSFb3598Zj/CyVcvmzBdGdKazuN9jfANE0B78nDq+bWN50IdtDnNxMrU+tVCyrZG9C2+hFgg4FxldNf4F2vIYupSKsbFzSgfU/QDucZVl8yZZ2iWJ1Via39V7EEFboUQ1qd75IO+hdPzbzNqdgm10F1aAey8hmPGs7VsqkEnAzOeDlB1qaoMNIACm3JFqNrANffthuF8HxbAmuW0ff8AFAqxwZnWmrQ0bkgsCKpZK3GoLVkVxdGsH/DkEbebUpd1lLggg+WxHxKdyCbNg7Hiq5z7Oq3mCKrDXrPOlfpzz2w9+F+jLB6olCoV2P6nujqYnc7AVfueBjPEwUYdnYpNyGbKQlEALaiOTVWSbO1mhZ4vbFgSYrajjypOPJcb7Lk6FX+IXibyIjoGqS9KDn1fTvQ3OMo6TnAkjSZhPMkT1D1q/mysTRZgSNh27bk8Vhz694f8li8sol9RoMK2Nke5JYDfSLJArnHvwv4OBl8+cb3qVKoaj+phxY2pRstAb7k+vCMccE0yJycm00W/Bvg4zN+JzQ1Ox1KDfHuQfn8I7Cr3xov+HqFqsecs4A2xKzk483NlnOXoiqEFFASXPMpfLyEhHQiOX+U+xPsNj9L7A0dyCMkaqxBYDcjiySaHyHA+QGIpsmtesAnsPb54jgYxgK1aeFP9j/bATamtf7NiuL2ENWPhfEHmY7XhPEZZHncikpQtYaNtaMDRU0Qf2IJBB2IOPk8chFLLpPY6Af8Ac4kL4+FsGrMdA9sjIkZWFo1Ym7KnTe12tnkCtj+2AvUOnyyuPxUYaNqWRo5PSEUlgFX0uCZNJJskgV2Awzl8AeqzMZb8qRhGF0EAkEteohVB1MNh6tIFXdE3Rik792JmlQIzXg+HMSPPlpFDq6EBgXUGNAF1Uwa++5INDY4lk8O5vVvmFCV+iNdd/Vhpr9hiz4f6HImZmzUgWMyqqLChsIAbtiNmcnv233N4YGbDHlknSdgrGmrYAyMebXRoeJgGAkDxtGxXuQdR9Q5oAA/0xJ44yWYzOX8rLSrHZ9dggsOwDi6HuK39+xLs2ImOM5XJSNqlQr9O6lP0vInzmEshal1OzFnYUoF9gRqOw2B+pTIpCq7mybJJ5JO5J+ZO+LniLrH4vNEqbhy5KJ7M/wCt/wD4j6H3wMmJOPU8PjpOT7ZFmlbr0BGc6RZaR5SFFsB7d/ev6Yo+G+vTxTXlmUs59Sspa6u+x2rfY/7Yt9bkZk0LvZF/T/usMHgrw+Fpio1DvXH74zJjuWug4TqO9jT0vxmjkRZyM5WXhZNzE18X3Wz/ANjFbxD0Qkv5o9LkGGiZEbksAzfFZAOkkNVkDbBPOdCjmXTIuodvcfvjz1PKyxZWTTmGAoKodVbUzsFUagFYksRuSfftielF6eg+10AX8C5Zt2VwTV03y+h+2Ox8Pg7qkP5aWyrsGWdQD9Ay2N/fHYPnD+5HcZ+gczGQQKE0LpobUKwqZ/pEcLHQirfsAMaL1fpTLRUE+9YTPEewFiqxRgmpbQnLFxEPJzBc++9bbH9lw8zdd81SJmKsoYiRRvYB08d+RY5BIPJxn8RvPn6f/EYYmbn6YOEFO79WDkk41XojYIMno1yPIG1bggUFTkdzZN2W77bCsQ+cHHej7ij9ucLnhzMibK5d23KJoF/pKnSf3tcGRJjz1ia7ZVzPa5FQxZaFiiKu9+b54sfbBXp06pFGhu1RVNDawoBr5WMChJj0smBnDktmxlXQyQ5uM/qA+tjHtgD8JB+hvC2JMe1kxO/D+jG/FKfVelpOxMiax5g08iiNrBG4774PjLhgK+Kuff6/P/fA8Pj1HmQDYI++GzUmlXkBGkSlGU7YJ5fMFVsj1dsQ5XPpJdUXHaxX1xZEVbtucS5HepIdFeaPSDudycQZ0CtJ3LUW+Q5+5/5+WI851iOE0WXWRYB7D3rA9+oC7N79yObx0MUnujpTS0EPNwOz/inLQtplnjR7rSXGrf8AyjcfU4D+POrvlsi8ihlZisatRFFuSCRzpDYzafxSj5OKFY1ieOXW8iD4hTKu5BYu13qPFCuwxTjwclYuWRof8n42/GZryY5FghVwgYm5sw5F6EX9CAbs25qqK3Yl8W+L8zkdJaCORGag4LDtxpJJugTd70cK38MPCwOYbOOp0JqWIN8TMR6nb6K1fV/8uNH6qkcoCyKrox4IBH9cbUY5KatAt3G0ytkPFMc+W8+M9t1YgEN2Q9rsgfvi10zMM6+YxNPuikVS2dO3YspBIJNce+PUPToY00KiIg3AAAAPv7Xtipnc/HFIvmmmo6W3rTwTV1sTR5rVfBOAqLtRQVtdnzqfiaKEqmoGRzSR3TOSSoAvn1DTtxYJob4JM+IZGHJ7Xv3Hvj55mM4o6z2Xws+POvNl8qRHZmlPlxgcgkepv9K2fqRhgLYVfFXTZJJVcC1RCB7glrbb5gL9sPxQTlsCcqRlZ6icoiqee49ziOPxnZopt8ucFeveDp55NfwgADcG++FWfISZaUalujansf8ArFM55IvXQOOGOa39QwR9RGpS0bqGIAJHvx96xqHQMppQE4RPBvSmzU5mmvTG1IpJPqHck81/v9MadGPtgpzbVCuCT0ToO2KHXxrzWRypNDWc3KTxohsi/kTq+wwZ6dl9TYQ585Nm+tzLAxVo0aFGoEIqA6mN7f8A1LIvayMSP5m16IetKzSn6sLP5ch39lH9C4P3GOwt5jwA8h1HMOppRQJNaVA+IgEk1ZPvfOOwhRw/3fow7yeg0Z1tjjO/Fu4N47HYp8D2K8T0Z3l1HmOa31c/sME5OMdjsetDr8/3PPl2On8Od8uB21v/AP1h1zMC18I+wx2Ox5Gd/wDIejj+koFRvtiPHzHYNAs8ZpiI2I2NHFfJykncn4h3x2OwxfSwH2SddagB2PI7HjC9nOL71/txjsdhmH6UBk7YZ6Tm3OaW3Y+ruxONAfHY7Hm+OVSj9xZ4bpiWhuSUnc+Y+/fZiB9gAP2xfyblQKJG/bbvjsdiif0io9i1/HGZvwEG5/8Arjv/AJHxnGVWolraxvXfbHY7G+E+n36m5xiyHUZVzaIsjhNKekMQu62fTdbnc/PDB4IzLP8AitbM2nMMBqJNb9r4x8x2KsiXF/gJiPA7YqZ/Ko6W6qxXUV1AHSaO4vjgfbHY7HmR7KX0esfDj5jsGjDy2IzjsdhiBZTiG7D5nCt/EDKp5YOhb96GOx2Gw+sVLoseFUAhSgB6Rx8+f64YBzjsdhk+zIh/pOE/wPGB1jqtACitbcW7E/ci8djsebL/ALlkfIf7x2Ox2Jhh/9k="/>
            <p:cNvSpPr>
              <a:spLocks noChangeAspect="1" noChangeArrowheads="1"/>
            </p:cNvSpPr>
            <p:nvPr/>
          </p:nvSpPr>
          <p:spPr bwMode="auto">
            <a:xfrm>
              <a:off x="6051550" y="669579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04" name="Rectangle 82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" name="Rectangle 85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143" name="Rectangle 126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50" name="Rectangle 133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151" name="Rectangle 135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6"/>
            <p:cNvSpPr>
              <a:spLocks noChangeArrowheads="1"/>
            </p:cNvSpPr>
            <p:nvPr/>
          </p:nvSpPr>
          <p:spPr bwMode="auto">
            <a:xfrm>
              <a:off x="0" y="415640"/>
              <a:ext cx="213883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" name="AutoShape 43"/>
            <p:cNvSpPr>
              <a:spLocks noChangeArrowheads="1"/>
            </p:cNvSpPr>
            <p:nvPr/>
          </p:nvSpPr>
          <p:spPr bwMode="auto">
            <a:xfrm>
              <a:off x="209550" y="3416999"/>
              <a:ext cx="21064538" cy="2523141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FF0066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160" name="TextBox 75"/>
            <p:cNvSpPr txBox="1">
              <a:spLocks noChangeArrowheads="1"/>
            </p:cNvSpPr>
            <p:nvPr/>
          </p:nvSpPr>
          <p:spPr bwMode="auto">
            <a:xfrm>
              <a:off x="1046634" y="4085876"/>
              <a:ext cx="18928279" cy="166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4320" lvl="0" indent="-274320" algn="just" fontAlgn="auto"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800" b="1" dirty="0" smtClean="0">
                  <a:latin typeface="Arial" pitchFamily="34" charset="0"/>
                </a:rPr>
                <a:t>High molecular weight poly (L-(+)-lactic acid)s are generally prepared by ROP of cyclic dimer, L-lactide, which is a crystalline solid. This involves conversion of an aqueous solution of L-lactic acid to a dimer, followed by its purification and polymerization</a:t>
              </a:r>
              <a:r>
                <a:rPr lang="en-US" sz="1800" b="1" dirty="0" smtClean="0">
                  <a:latin typeface="Arial" pitchFamily="34" charset="0"/>
                </a:rPr>
                <a:t>.</a:t>
              </a:r>
              <a:endParaRPr lang="en-US" sz="1800" b="1" dirty="0" smtClean="0">
                <a:latin typeface="Arial" pitchFamily="34" charset="0"/>
              </a:endParaRPr>
            </a:p>
            <a:p>
              <a:pPr marL="274320" lvl="0" indent="-274320" algn="just" fontAlgn="auto"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800" b="1" dirty="0" smtClean="0">
                  <a:latin typeface="Arial" pitchFamily="34" charset="0"/>
                </a:rPr>
                <a:t>It would be desirable to have a non aqueous precursor to poly(L-lactic acid), which is relatively less volatile and is capable of efficient step growth polymerization.</a:t>
              </a:r>
            </a:p>
            <a:p>
              <a:pPr marL="274320" lvl="0" indent="-274320" algn="just" fontAlgn="auto"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800" b="1" dirty="0" smtClean="0">
                  <a:latin typeface="Arial" pitchFamily="34" charset="0"/>
                </a:rPr>
                <a:t>Simple alkyl esters of L-(+)-Lactic acid are not very useful because of their high volatility under conditions normally employed for step growth reactions.</a:t>
              </a:r>
            </a:p>
            <a:p>
              <a:pPr marL="274320" lvl="0" indent="-274320" algn="just" fontAlgn="auto"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Font typeface="Arial" pitchFamily="34" charset="0"/>
                <a:buChar char="•"/>
                <a:defRPr/>
              </a:pPr>
              <a:r>
                <a:rPr lang="en-US" sz="1800" b="1" dirty="0" smtClean="0">
                  <a:latin typeface="Arial" pitchFamily="34" charset="0"/>
                </a:rPr>
                <a:t>Such a monomer or precursor will also enable synthesis of copolymers of L-lactic acid/esters with </a:t>
              </a:r>
              <a:r>
                <a:rPr lang="el-GR" sz="1800" b="1" dirty="0" smtClean="0">
                  <a:latin typeface="Arial" pitchFamily="34" charset="0"/>
                </a:rPr>
                <a:t>α</a:t>
              </a:r>
              <a:r>
                <a:rPr lang="en-IN" sz="1800" b="1" dirty="0" smtClean="0">
                  <a:latin typeface="Arial" pitchFamily="34" charset="0"/>
                </a:rPr>
                <a:t>, </a:t>
              </a:r>
              <a:r>
                <a:rPr lang="el-GR" sz="1800" b="1" dirty="0" smtClean="0">
                  <a:latin typeface="Arial" pitchFamily="34" charset="0"/>
                </a:rPr>
                <a:t>ω</a:t>
              </a:r>
              <a:r>
                <a:rPr lang="en-IN" sz="1800" b="1" dirty="0" smtClean="0">
                  <a:latin typeface="Arial" pitchFamily="34" charset="0"/>
                </a:rPr>
                <a:t>-hydroxyl ester compounds, many of which are naturally available.</a:t>
              </a:r>
              <a:endParaRPr lang="en-US" sz="1800" b="1" dirty="0" smtClean="0">
                <a:latin typeface="Arial" pitchFamily="34" charset="0"/>
              </a:endParaRPr>
            </a:p>
          </p:txBody>
        </p:sp>
        <p:sp>
          <p:nvSpPr>
            <p:cNvPr id="333" name="Rectangle 68"/>
            <p:cNvSpPr>
              <a:spLocks noChangeArrowheads="1"/>
            </p:cNvSpPr>
            <p:nvPr/>
          </p:nvSpPr>
          <p:spPr bwMode="auto">
            <a:xfrm>
              <a:off x="10983283" y="27995670"/>
              <a:ext cx="97641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defRPr/>
              </a:pPr>
              <a:r>
                <a:rPr lang="en-US" sz="1600" b="1" dirty="0" smtClean="0">
                  <a:latin typeface="Arial" pitchFamily="34" charset="0"/>
                </a:rPr>
                <a:t>Mr. Yogesh Nevare is thankful to DST, New Delhi for financial support.</a:t>
              </a:r>
            </a:p>
            <a:p>
              <a:pPr marL="342900" indent="-342900" algn="just">
                <a:lnSpc>
                  <a:spcPct val="150000"/>
                </a:lnSpc>
                <a:defRPr/>
              </a:pPr>
              <a:r>
                <a:rPr lang="en-US" sz="1600" b="1" dirty="0" smtClean="0">
                  <a:latin typeface="Arial" pitchFamily="34" charset="0"/>
                </a:rPr>
                <a:t>The assistance of Dr. P. R. </a:t>
              </a:r>
              <a:r>
                <a:rPr lang="en-US" sz="1600" b="1" dirty="0" err="1" smtClean="0">
                  <a:latin typeface="Arial" pitchFamily="34" charset="0"/>
                </a:rPr>
                <a:t>Rajamohanan</a:t>
              </a:r>
              <a:r>
                <a:rPr lang="en-US" sz="1600" b="1" dirty="0" smtClean="0">
                  <a:latin typeface="Arial" pitchFamily="34" charset="0"/>
                </a:rPr>
                <a:t>, CSIR-NCL for NMR analysis is gratefully acknowledged. </a:t>
              </a:r>
              <a:endParaRPr lang="en-US" sz="1600" b="1" u="sng" dirty="0"/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9684544" y="3520790"/>
              <a:ext cx="1993106" cy="51435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ea typeface="Calibri" pitchFamily="34" charset="0"/>
                </a:rPr>
                <a:t>Objectives</a:t>
              </a:r>
              <a:endParaRPr lang="en-US" sz="14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4780755" y="6223046"/>
              <a:ext cx="1777699" cy="50883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Synthesis 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14443602" y="27451469"/>
              <a:ext cx="3011887" cy="485028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3000"/>
                </a:lnSpc>
                <a:defRPr/>
              </a:pPr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Acknowledgement</a:t>
              </a:r>
            </a:p>
          </p:txBody>
        </p:sp>
        <p:pic>
          <p:nvPicPr>
            <p:cNvPr id="267" name="Picture 27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224" y="796509"/>
              <a:ext cx="2895601" cy="1435203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356" name="Picture 1" descr="C:\Users\OWNER\Pictures\Research Pictures\acsir_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16651" y="1196690"/>
              <a:ext cx="2090737" cy="506413"/>
            </a:xfrm>
            <a:prstGeom prst="rect">
              <a:avLst/>
            </a:prstGeom>
            <a:noFill/>
          </p:spPr>
        </p:pic>
        <p:sp>
          <p:nvSpPr>
            <p:cNvPr id="359" name="Title 1"/>
            <p:cNvSpPr txBox="1">
              <a:spLocks/>
            </p:cNvSpPr>
            <p:nvPr/>
          </p:nvSpPr>
          <p:spPr>
            <a:xfrm>
              <a:off x="3713810" y="425492"/>
              <a:ext cx="15412390" cy="131445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0" marR="0" lvl="0" indent="0" algn="ctr" defTabSz="29527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High molecular weight Poly(L-Lactic acid)s and their copolymers by polycondensation: Is it Possible ?</a:t>
              </a:r>
              <a:endPara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60" name="Subtitle 2"/>
            <p:cNvSpPr txBox="1">
              <a:spLocks/>
            </p:cNvSpPr>
            <p:nvPr/>
          </p:nvSpPr>
          <p:spPr>
            <a:xfrm>
              <a:off x="4737981" y="1760550"/>
              <a:ext cx="13111869" cy="137924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/>
            <a:p>
              <a:pPr marL="1106488" marR="0" lvl="0" indent="-1106488" algn="ctr" defTabSz="295275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IN" sz="26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Yogesh R. Nevare</a:t>
              </a:r>
              <a:r>
                <a:rPr kumimoji="0" lang="en-IN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IN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Bhaskar</a:t>
              </a:r>
              <a:r>
                <a:rPr kumimoji="0" lang="en-IN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B. </a:t>
              </a:r>
              <a:r>
                <a:rPr kumimoji="0" lang="en-IN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Idage</a:t>
              </a:r>
              <a:r>
                <a:rPr kumimoji="0" lang="en-IN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IN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Susheela</a:t>
              </a:r>
              <a:r>
                <a:rPr kumimoji="0" lang="en-IN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B. </a:t>
              </a:r>
              <a:r>
                <a:rPr kumimoji="0" lang="en-IN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Idage</a:t>
              </a:r>
              <a:r>
                <a:rPr kumimoji="0" lang="en-IN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IN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Swaminathan</a:t>
              </a:r>
              <a:r>
                <a:rPr kumimoji="0" lang="en-IN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Sivaram*</a:t>
              </a:r>
            </a:p>
            <a:p>
              <a:pPr marL="1106488" marR="0" lvl="0" indent="-1106488" algn="ctr" defTabSz="295275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IN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Polymer Science and Engineering Division, </a:t>
              </a:r>
              <a:endPara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1106488" marR="0" lvl="0" indent="-1106488" algn="ctr" defTabSz="295275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IN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National Chemical Laboratory, Pune – 411 008</a:t>
              </a:r>
            </a:p>
            <a:p>
              <a:pPr marL="1106488" marR="0" lvl="0" indent="-1106488" algn="ctr" defTabSz="295275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I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Email: </a:t>
              </a:r>
              <a:r>
                <a:rPr kumimoji="0" lang="en-I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hlinkClick r:id="rId6"/>
                </a:rPr>
                <a:t>s.sivaram@ncl.res.in</a:t>
              </a:r>
              <a:r>
                <a:rPr kumimoji="0" lang="en-I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;  yr.nevare@ncl.res.in</a:t>
              </a:r>
              <a:endPara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362" name="Object 361"/>
            <p:cNvGraphicFramePr>
              <a:graphicFrameLocks noChangeAspect="1"/>
            </p:cNvGraphicFramePr>
            <p:nvPr/>
          </p:nvGraphicFramePr>
          <p:xfrm>
            <a:off x="433388" y="6956425"/>
            <a:ext cx="10085387" cy="5418138"/>
          </p:xfrm>
          <a:graphic>
            <a:graphicData uri="http://schemas.openxmlformats.org/presentationml/2006/ole">
              <p:oleObj spid="_x0000_s1130" name="CS ChemDraw Drawing" r:id="rId7" imgW="6164224" imgH="3247179" progId="ChemDraw.Document.6.0">
                <p:embed/>
              </p:oleObj>
            </a:graphicData>
          </a:graphic>
        </p:graphicFrame>
        <p:sp>
          <p:nvSpPr>
            <p:cNvPr id="371" name="Rounded Rectangle 370"/>
            <p:cNvSpPr/>
            <p:nvPr/>
          </p:nvSpPr>
          <p:spPr bwMode="auto">
            <a:xfrm>
              <a:off x="13332509" y="6163127"/>
              <a:ext cx="5000125" cy="54357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Structure and composition of  </a:t>
              </a:r>
              <a:r>
                <a:rPr lang="en-US" b="1" u="sng" dirty="0" smtClean="0">
                  <a:solidFill>
                    <a:srgbClr val="FF0000"/>
                  </a:solidFill>
                  <a:latin typeface="Arial" pitchFamily="34" charset="0"/>
                </a:rPr>
                <a:t>1</a:t>
              </a:r>
              <a:r>
                <a:rPr lang="en-US" b="1" dirty="0" smtClean="0">
                  <a:solidFill>
                    <a:srgbClr val="FF0066"/>
                  </a:solidFill>
                  <a:latin typeface="Arial" pitchFamily="34" charset="0"/>
                </a:rPr>
                <a:t> </a:t>
              </a:r>
            </a:p>
          </p:txBody>
        </p:sp>
        <p:graphicFrame>
          <p:nvGraphicFramePr>
            <p:cNvPr id="372" name="Object 2"/>
            <p:cNvGraphicFramePr>
              <a:graphicFrameLocks noChangeAspect="1"/>
            </p:cNvGraphicFramePr>
            <p:nvPr/>
          </p:nvGraphicFramePr>
          <p:xfrm>
            <a:off x="13139777" y="6730083"/>
            <a:ext cx="5733114" cy="3388310"/>
          </p:xfrm>
          <a:graphic>
            <a:graphicData uri="http://schemas.openxmlformats.org/presentationml/2006/ole">
              <p:oleObj spid="_x0000_s1131" name="CS ChemDraw Drawing" r:id="rId8" imgW="5487644" imgH="3242559" progId="ChemDraw.Document.6.0">
                <p:embed/>
              </p:oleObj>
            </a:graphicData>
          </a:graphic>
        </p:graphicFrame>
        <p:cxnSp>
          <p:nvCxnSpPr>
            <p:cNvPr id="397" name="Straight Connector 396"/>
            <p:cNvCxnSpPr/>
            <p:nvPr/>
          </p:nvCxnSpPr>
          <p:spPr bwMode="auto">
            <a:xfrm>
              <a:off x="266700" y="6073490"/>
              <a:ext cx="20816888" cy="38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/>
            <p:cNvCxnSpPr/>
            <p:nvPr/>
          </p:nvCxnSpPr>
          <p:spPr bwMode="auto">
            <a:xfrm>
              <a:off x="247650" y="6073490"/>
              <a:ext cx="0" cy="22726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flipH="1">
              <a:off x="10629900" y="6108746"/>
              <a:ext cx="38100" cy="22707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Straight Connector 416"/>
            <p:cNvCxnSpPr/>
            <p:nvPr/>
          </p:nvCxnSpPr>
          <p:spPr bwMode="auto">
            <a:xfrm>
              <a:off x="21088350" y="6111590"/>
              <a:ext cx="0" cy="228028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38" name="Object 72"/>
            <p:cNvGraphicFramePr>
              <a:graphicFrameLocks noChangeAspect="1"/>
            </p:cNvGraphicFramePr>
            <p:nvPr/>
          </p:nvGraphicFramePr>
          <p:xfrm>
            <a:off x="13159036" y="16309897"/>
            <a:ext cx="5967164" cy="3493434"/>
          </p:xfrm>
          <a:graphic>
            <a:graphicData uri="http://schemas.openxmlformats.org/presentationml/2006/ole">
              <p:oleObj spid="_x0000_s1136" name="CS ChemDraw Drawing" r:id="rId9" imgW="5618521" imgH="3289915" progId="ChemDraw.Document.6.0">
                <p:embed/>
              </p:oleObj>
            </a:graphicData>
          </a:graphic>
        </p:graphicFrame>
        <p:sp>
          <p:nvSpPr>
            <p:cNvPr id="440" name="Rounded Rectangle 439"/>
            <p:cNvSpPr/>
            <p:nvPr/>
          </p:nvSpPr>
          <p:spPr bwMode="auto">
            <a:xfrm>
              <a:off x="13525819" y="15518130"/>
              <a:ext cx="5009174" cy="487888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Structure and composition of  </a:t>
              </a:r>
              <a:r>
                <a:rPr lang="en-US" b="1" u="sng" dirty="0" smtClean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 </a:t>
              </a:r>
            </a:p>
          </p:txBody>
        </p:sp>
        <p:grpSp>
          <p:nvGrpSpPr>
            <p:cNvPr id="486" name="Group 485"/>
            <p:cNvGrpSpPr/>
            <p:nvPr/>
          </p:nvGrpSpPr>
          <p:grpSpPr>
            <a:xfrm>
              <a:off x="5725344" y="19713290"/>
              <a:ext cx="4790256" cy="3543300"/>
              <a:chOff x="152400" y="990600"/>
              <a:chExt cx="8763000" cy="5638800"/>
            </a:xfrm>
          </p:grpSpPr>
          <p:pic>
            <p:nvPicPr>
              <p:cNvPr id="487" name="Picture 48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14943" r="862"/>
              <a:stretch>
                <a:fillRect/>
              </a:stretch>
            </p:blipFill>
            <p:spPr bwMode="auto">
              <a:xfrm>
                <a:off x="152400" y="990600"/>
                <a:ext cx="8763000" cy="5638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8" name="TextBox 487"/>
              <p:cNvSpPr txBox="1"/>
              <p:nvPr/>
            </p:nvSpPr>
            <p:spPr>
              <a:xfrm>
                <a:off x="1612900" y="1796143"/>
                <a:ext cx="309701" cy="215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800" b="1" dirty="0" err="1" smtClean="0"/>
                  <a:t>Tg</a:t>
                </a:r>
                <a:endParaRPr lang="en-IN" sz="800" b="1" dirty="0"/>
              </a:p>
            </p:txBody>
          </p:sp>
          <p:sp>
            <p:nvSpPr>
              <p:cNvPr id="489" name="TextBox 488"/>
              <p:cNvSpPr txBox="1"/>
              <p:nvPr/>
            </p:nvSpPr>
            <p:spPr>
              <a:xfrm>
                <a:off x="4952908" y="1232356"/>
                <a:ext cx="30489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800" b="1" dirty="0" err="1" smtClean="0"/>
                  <a:t>Tc</a:t>
                </a:r>
                <a:endParaRPr lang="en-IN" sz="800" b="1" dirty="0"/>
              </a:p>
            </p:txBody>
          </p:sp>
          <p:sp>
            <p:nvSpPr>
              <p:cNvPr id="490" name="TextBox 489"/>
              <p:cNvSpPr txBox="1"/>
              <p:nvPr/>
            </p:nvSpPr>
            <p:spPr>
              <a:xfrm>
                <a:off x="4717189" y="4550254"/>
                <a:ext cx="33855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800" b="1" dirty="0" smtClean="0"/>
                  <a:t>Tm</a:t>
                </a:r>
                <a:endParaRPr lang="en-IN" sz="800" b="1" dirty="0"/>
              </a:p>
            </p:txBody>
          </p:sp>
        </p:grpSp>
        <p:sp>
          <p:nvSpPr>
            <p:cNvPr id="497" name="Rounded Rectangle 496"/>
            <p:cNvSpPr/>
            <p:nvPr/>
          </p:nvSpPr>
          <p:spPr bwMode="auto">
            <a:xfrm>
              <a:off x="14711209" y="24908567"/>
              <a:ext cx="2375790" cy="473916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3000"/>
                </a:lnSpc>
                <a:defRPr/>
              </a:pPr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Future work </a:t>
              </a:r>
            </a:p>
          </p:txBody>
        </p:sp>
        <p:cxnSp>
          <p:nvCxnSpPr>
            <p:cNvPr id="500" name="Straight Connector 499"/>
            <p:cNvCxnSpPr/>
            <p:nvPr/>
          </p:nvCxnSpPr>
          <p:spPr bwMode="auto">
            <a:xfrm>
              <a:off x="228600" y="28819190"/>
              <a:ext cx="20854988" cy="95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5" name="Straight Connector 514"/>
            <p:cNvCxnSpPr/>
            <p:nvPr/>
          </p:nvCxnSpPr>
          <p:spPr bwMode="auto">
            <a:xfrm>
              <a:off x="10610850" y="27356946"/>
              <a:ext cx="10496550" cy="190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Straight Connector 517"/>
            <p:cNvCxnSpPr/>
            <p:nvPr/>
          </p:nvCxnSpPr>
          <p:spPr bwMode="auto">
            <a:xfrm>
              <a:off x="10629900" y="24788108"/>
              <a:ext cx="10496550" cy="190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9" name="TextBox 98"/>
            <p:cNvSpPr txBox="1">
              <a:spLocks noChangeArrowheads="1"/>
            </p:cNvSpPr>
            <p:nvPr/>
          </p:nvSpPr>
          <p:spPr bwMode="auto">
            <a:xfrm>
              <a:off x="7078796" y="23403786"/>
              <a:ext cx="22543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</a:rPr>
                <a:t>DSC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</a:rPr>
                <a:t>thermogram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</a:rPr>
                <a:t> of </a:t>
              </a:r>
              <a:r>
                <a:rPr lang="en-US" sz="1600" b="1" u="sng" dirty="0" smtClean="0">
                  <a:solidFill>
                    <a:srgbClr val="FF0000"/>
                  </a:solidFill>
                  <a:latin typeface="Arial" pitchFamily="34" charset="0"/>
                </a:rPr>
                <a:t>4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</a:rPr>
                <a:t>.</a:t>
              </a:r>
              <a:endParaRPr lang="en-US" sz="1400" b="1" baseline="-25000" dirty="0">
                <a:solidFill>
                  <a:srgbClr val="0000CC"/>
                </a:solidFill>
                <a:latin typeface="Arial" pitchFamily="34" charset="0"/>
              </a:endParaRPr>
            </a:p>
          </p:txBody>
        </p:sp>
        <p:sp>
          <p:nvSpPr>
            <p:cNvPr id="523" name="Rounded Rectangle 522"/>
            <p:cNvSpPr/>
            <p:nvPr/>
          </p:nvSpPr>
          <p:spPr bwMode="auto">
            <a:xfrm>
              <a:off x="3191050" y="18665241"/>
              <a:ext cx="5070081" cy="496431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Structure and composition of  </a:t>
              </a:r>
              <a:r>
                <a:rPr lang="en-US" b="1" u="sng" dirty="0" smtClean="0">
                  <a:solidFill>
                    <a:srgbClr val="FF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4101721" y="27342652"/>
              <a:ext cx="2611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MALDI-TOF-MS spectra of </a:t>
              </a:r>
              <a:r>
                <a:rPr lang="en-IN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IN" sz="1400" b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IN" sz="1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1327893" y="23339934"/>
              <a:ext cx="3289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baseline="30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 NMR Spectrum of </a:t>
              </a:r>
              <a:r>
                <a:rPr lang="en-IN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in DMSO-d</a:t>
              </a:r>
              <a:r>
                <a:rPr lang="en-IN" sz="1400" b="1" baseline="-25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IN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3699840" y="10148189"/>
              <a:ext cx="4278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M. </a:t>
              </a:r>
              <a:r>
                <a:rPr lang="en-IN" sz="1400" b="1" dirty="0" err="1" smtClean="0">
                  <a:latin typeface="Arial" pitchFamily="34" charset="0"/>
                  <a:cs typeface="Arial" pitchFamily="34" charset="0"/>
                </a:rPr>
                <a:t>Vert</a:t>
              </a:r>
              <a:r>
                <a:rPr lang="en-IN" sz="1400" b="1" dirty="0" smtClean="0">
                  <a:latin typeface="Arial" pitchFamily="34" charset="0"/>
                  <a:cs typeface="Arial" pitchFamily="34" charset="0"/>
                </a:rPr>
                <a:t> et. al.; Macromolecules, 29, 3535 (1996).</a:t>
              </a:r>
              <a:endParaRPr lang="en-IN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14475973" y="14274299"/>
              <a:ext cx="3230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baseline="30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 NMR Spectrum of </a:t>
              </a:r>
              <a:r>
                <a:rPr lang="en-IN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in DMSO-d</a:t>
              </a:r>
              <a:r>
                <a:rPr lang="en-IN" sz="1400" b="1" baseline="-25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en-IN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" name="Rounded Rectangle 528"/>
            <p:cNvSpPr/>
            <p:nvPr/>
          </p:nvSpPr>
          <p:spPr bwMode="auto">
            <a:xfrm>
              <a:off x="3161228" y="13385409"/>
              <a:ext cx="4847656" cy="504012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</a:rPr>
                <a:t>Structure and composition of </a:t>
              </a:r>
              <a:r>
                <a:rPr lang="en-US" b="1" u="sng" dirty="0" smtClean="0">
                  <a:solidFill>
                    <a:srgbClr val="FF0000"/>
                  </a:solidFill>
                  <a:latin typeface="Arial" pitchFamily="34" charset="0"/>
                </a:rPr>
                <a:t>2</a:t>
              </a:r>
            </a:p>
          </p:txBody>
        </p:sp>
        <p:cxnSp>
          <p:nvCxnSpPr>
            <p:cNvPr id="534" name="Straight Connector 533"/>
            <p:cNvCxnSpPr/>
            <p:nvPr/>
          </p:nvCxnSpPr>
          <p:spPr bwMode="auto">
            <a:xfrm>
              <a:off x="285750" y="18513140"/>
              <a:ext cx="10382250" cy="190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Straight Connector 537"/>
            <p:cNvCxnSpPr/>
            <p:nvPr/>
          </p:nvCxnSpPr>
          <p:spPr bwMode="auto">
            <a:xfrm>
              <a:off x="255610" y="13278934"/>
              <a:ext cx="10382250" cy="190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9" name="Straight Connector 538"/>
            <p:cNvCxnSpPr/>
            <p:nvPr/>
          </p:nvCxnSpPr>
          <p:spPr bwMode="auto">
            <a:xfrm>
              <a:off x="10676246" y="15400332"/>
              <a:ext cx="10382250" cy="190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0" name="TextBox 539"/>
            <p:cNvSpPr txBox="1"/>
            <p:nvPr/>
          </p:nvSpPr>
          <p:spPr>
            <a:xfrm>
              <a:off x="4112773" y="17366889"/>
              <a:ext cx="3280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baseline="30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 NMR Spectrum of </a:t>
              </a:r>
              <a:r>
                <a:rPr lang="en-IN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in DMSO-d</a:t>
              </a:r>
              <a:r>
                <a:rPr lang="en-IN" sz="1400" b="1" baseline="-25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IN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13899836" y="23600363"/>
              <a:ext cx="4100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baseline="30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 NMR Spectrum of </a:t>
              </a:r>
              <a:r>
                <a:rPr lang="en-IN" sz="16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in DMSO-d</a:t>
              </a:r>
              <a:r>
                <a:rPr lang="en-IN" sz="1400" b="1" baseline="-25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IN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ea typeface="Calibri" pitchFamily="34" charset="0"/>
                </a:rPr>
                <a:t>DP= 4.75).</a:t>
              </a:r>
              <a:endParaRPr lang="en-IN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5396437" y="24021761"/>
              <a:ext cx="4951863" cy="3258881"/>
              <a:chOff x="-533400" y="2819400"/>
              <a:chExt cx="9677400" cy="5250504"/>
            </a:xfrm>
          </p:grpSpPr>
          <p:pic>
            <p:nvPicPr>
              <p:cNvPr id="114" name="Picture 1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2041" t="12755" r="2041" b="22194"/>
              <a:stretch>
                <a:fillRect/>
              </a:stretch>
            </p:blipFill>
            <p:spPr bwMode="auto">
              <a:xfrm>
                <a:off x="-533400" y="2819400"/>
                <a:ext cx="9677400" cy="5250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-152400" y="28956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14mer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3037" y="33528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15mer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81000" y="36576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16mer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33400" y="41910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17mer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914400" y="41148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18mer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19200" y="44196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19mer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447800" y="47244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20mer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676400" y="50292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21mer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905000" y="53340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22mer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3600" y="55626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23mer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438400" y="57912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24mer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743200" y="59436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25mer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895600" y="61722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26mer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200400" y="60198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27mer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429000" y="61722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28mer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810000" y="63246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29mer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038600" y="64770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30mer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91000" y="66294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31mer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953000" y="6779568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34mer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181600" y="70104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35mer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028696" y="7084368"/>
                <a:ext cx="928072" cy="397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8mer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790697" y="71628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41mer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315200" y="7315200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43mer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528735" y="24030684"/>
              <a:ext cx="4822536" cy="3200428"/>
              <a:chOff x="0" y="1295400"/>
              <a:chExt cx="9067800" cy="4937911"/>
            </a:xfrm>
          </p:grpSpPr>
          <p:pic>
            <p:nvPicPr>
              <p:cNvPr id="139" name="Picture 13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860" t="12791" r="4186" b="23256"/>
              <a:stretch>
                <a:fillRect/>
              </a:stretch>
            </p:blipFill>
            <p:spPr bwMode="auto">
              <a:xfrm>
                <a:off x="0" y="1295400"/>
                <a:ext cx="9067800" cy="4937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762000" y="2666999"/>
                <a:ext cx="894264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4mer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523999" y="1447800"/>
                <a:ext cx="894264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5mer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286001" y="2512368"/>
                <a:ext cx="894264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6mer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048001" y="3200400"/>
                <a:ext cx="894264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7mer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733800" y="4038600"/>
                <a:ext cx="894264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8mer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572000" y="4532784"/>
                <a:ext cx="894264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9mer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334000" y="5029201"/>
                <a:ext cx="1018815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10mer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095999" y="5334000"/>
                <a:ext cx="1018815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11mer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858001" y="5410200"/>
                <a:ext cx="1018815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12mer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620001" y="5562600"/>
                <a:ext cx="1018815" cy="3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900" b="1" dirty="0" smtClean="0">
                    <a:latin typeface="Arial" pitchFamily="34" charset="0"/>
                    <a:cs typeface="Arial" pitchFamily="34" charset="0"/>
                  </a:rPr>
                  <a:t>13mer</a:t>
                </a:r>
                <a:endParaRPr lang="en-IN" sz="9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7505700" y="27277420"/>
              <a:ext cx="418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" b="1" dirty="0" smtClean="0">
                  <a:latin typeface="Arial" pitchFamily="34" charset="0"/>
                </a:rPr>
                <a:t>m/z</a:t>
              </a:r>
              <a:endParaRPr lang="en-IN" sz="1100" b="1" dirty="0">
                <a:latin typeface="Arial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266950" y="27239320"/>
              <a:ext cx="418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100" b="1" dirty="0" smtClean="0">
                  <a:latin typeface="Arial" pitchFamily="34" charset="0"/>
                </a:rPr>
                <a:t>m/z</a:t>
              </a:r>
              <a:endParaRPr lang="en-IN" sz="1100" b="1" dirty="0">
                <a:latin typeface="Arial" pitchFamily="34" charset="0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2271316" y="10481487"/>
              <a:ext cx="7379185" cy="3780430"/>
              <a:chOff x="443240" y="1295400"/>
              <a:chExt cx="8055059" cy="5185369"/>
            </a:xfrm>
          </p:grpSpPr>
          <p:graphicFrame>
            <p:nvGraphicFramePr>
              <p:cNvPr id="153" name="Object 2"/>
              <p:cNvGraphicFramePr>
                <a:graphicFrameLocks noChangeAspect="1"/>
              </p:cNvGraphicFramePr>
              <p:nvPr/>
            </p:nvGraphicFramePr>
            <p:xfrm>
              <a:off x="443240" y="1295400"/>
              <a:ext cx="8055059" cy="5185369"/>
            </p:xfrm>
            <a:graphic>
              <a:graphicData uri="http://schemas.openxmlformats.org/presentationml/2006/ole">
                <p:oleObj spid="_x0000_s1147" name="ChemSketch" r:id="rId13" imgW="6415920" imgH="4129920" progId="ACD.ChemSketch.20">
                  <p:embed/>
                </p:oleObj>
              </a:graphicData>
            </a:graphic>
          </p:graphicFrame>
          <p:graphicFrame>
            <p:nvGraphicFramePr>
              <p:cNvPr id="154" name="Object 3"/>
              <p:cNvGraphicFramePr>
                <a:graphicFrameLocks noChangeAspect="1"/>
              </p:cNvGraphicFramePr>
              <p:nvPr/>
            </p:nvGraphicFramePr>
            <p:xfrm>
              <a:off x="637292" y="1981201"/>
              <a:ext cx="2181941" cy="2314432"/>
            </p:xfrm>
            <a:graphic>
              <a:graphicData uri="http://schemas.openxmlformats.org/presentationml/2006/ole">
                <p:oleObj spid="_x0000_s1148" name="ChemSketch" r:id="rId14" imgW="6415920" imgH="4129920" progId="ACD.ChemSketch.20">
                  <p:embed/>
                </p:oleObj>
              </a:graphicData>
            </a:graphic>
          </p:graphicFrame>
          <p:sp>
            <p:nvSpPr>
              <p:cNvPr id="155" name="TextBox 154"/>
              <p:cNvSpPr txBox="1">
                <a:spLocks noChangeArrowheads="1"/>
              </p:cNvSpPr>
              <p:nvPr/>
            </p:nvSpPr>
            <p:spPr bwMode="auto">
              <a:xfrm>
                <a:off x="2854261" y="4535250"/>
                <a:ext cx="193739" cy="154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1295400" y="4798956"/>
                <a:ext cx="199825" cy="154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2240063" y="4401015"/>
                <a:ext cx="807937" cy="247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c, f, j</a:t>
                </a:r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699101" y="4788447"/>
                <a:ext cx="339773" cy="154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d, g </a:t>
                </a:r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1041656" y="4858215"/>
                <a:ext cx="283241" cy="247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584184" y="4941247"/>
                <a:ext cx="782079" cy="247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h, </a:t>
                </a:r>
                <a:r>
                  <a:rPr lang="en-IN" sz="1000" b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, e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2162375" y="2360556"/>
                <a:ext cx="199825" cy="154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1870027" y="3046356"/>
                <a:ext cx="339773" cy="154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d, g </a:t>
                </a:r>
              </a:p>
            </p:txBody>
          </p:sp>
          <p:sp>
            <p:nvSpPr>
              <p:cNvPr id="165" name="Rectangle 164"/>
              <p:cNvSpPr>
                <a:spLocks noChangeArrowheads="1"/>
              </p:cNvSpPr>
              <p:nvPr/>
            </p:nvSpPr>
            <p:spPr bwMode="auto">
              <a:xfrm>
                <a:off x="1375231" y="2419815"/>
                <a:ext cx="283241" cy="247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1143000" y="3200400"/>
                <a:ext cx="25519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697788" y="3505200"/>
                <a:ext cx="36901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h, </a:t>
                </a:r>
                <a:r>
                  <a:rPr lang="en-IN" sz="1000" b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1569564" y="14002254"/>
              <a:ext cx="7588084" cy="3393467"/>
              <a:chOff x="457200" y="685800"/>
              <a:chExt cx="8048625" cy="5181600"/>
            </a:xfrm>
          </p:grpSpPr>
          <p:graphicFrame>
            <p:nvGraphicFramePr>
              <p:cNvPr id="169" name="Object 168"/>
              <p:cNvGraphicFramePr>
                <a:graphicFrameLocks noChangeAspect="1"/>
              </p:cNvGraphicFramePr>
              <p:nvPr/>
            </p:nvGraphicFramePr>
            <p:xfrm>
              <a:off x="457200" y="685800"/>
              <a:ext cx="8048625" cy="5181600"/>
            </p:xfrm>
            <a:graphic>
              <a:graphicData uri="http://schemas.openxmlformats.org/presentationml/2006/ole">
                <p:oleObj spid="_x0000_s1149" name="ChemSketch" r:id="rId15" imgW="6415920" imgH="4129920" progId="ACD.ChemSketch.20">
                  <p:embed/>
                </p:oleObj>
              </a:graphicData>
            </a:graphic>
          </p:graphicFrame>
          <p:sp>
            <p:nvSpPr>
              <p:cNvPr id="170" name="TextBox 11"/>
              <p:cNvSpPr txBox="1">
                <a:spLocks noChangeArrowheads="1"/>
              </p:cNvSpPr>
              <p:nvPr/>
            </p:nvSpPr>
            <p:spPr bwMode="auto">
              <a:xfrm>
                <a:off x="3275856" y="3573016"/>
                <a:ext cx="25519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1" name="Rectangle 12"/>
              <p:cNvSpPr>
                <a:spLocks noChangeArrowheads="1"/>
              </p:cNvSpPr>
              <p:nvPr/>
            </p:nvSpPr>
            <p:spPr bwMode="auto">
              <a:xfrm>
                <a:off x="1835696" y="3717032"/>
                <a:ext cx="2632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72" name="Rectangle 13"/>
              <p:cNvSpPr>
                <a:spLocks noChangeArrowheads="1"/>
              </p:cNvSpPr>
              <p:nvPr/>
            </p:nvSpPr>
            <p:spPr bwMode="auto">
              <a:xfrm>
                <a:off x="2483768" y="3645024"/>
                <a:ext cx="4748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c, f, j</a:t>
                </a:r>
              </a:p>
            </p:txBody>
          </p:sp>
          <p:sp>
            <p:nvSpPr>
              <p:cNvPr id="173" name="Rectangle 14"/>
              <p:cNvSpPr>
                <a:spLocks noChangeArrowheads="1"/>
              </p:cNvSpPr>
              <p:nvPr/>
            </p:nvSpPr>
            <p:spPr bwMode="auto">
              <a:xfrm>
                <a:off x="1259632" y="3717032"/>
                <a:ext cx="44755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d, g </a:t>
                </a: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1187624" y="3933056"/>
                <a:ext cx="25519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/>
            </p:nvSpPr>
            <p:spPr bwMode="auto">
              <a:xfrm>
                <a:off x="827584" y="4334907"/>
                <a:ext cx="36901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h, </a:t>
                </a:r>
                <a:r>
                  <a:rPr lang="en-IN" sz="1000" b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76" name="Object 4"/>
              <p:cNvGraphicFramePr>
                <a:graphicFrameLocks noChangeAspect="1"/>
              </p:cNvGraphicFramePr>
              <p:nvPr/>
            </p:nvGraphicFramePr>
            <p:xfrm>
              <a:off x="476367" y="764704"/>
              <a:ext cx="2643626" cy="2448272"/>
            </p:xfrm>
            <a:graphic>
              <a:graphicData uri="http://schemas.openxmlformats.org/presentationml/2006/ole">
                <p:oleObj spid="_x0000_s1150" name="ChemSketch" r:id="rId16" imgW="6415920" imgH="4129920" progId="ACD.ChemSketch.20">
                  <p:embed/>
                </p:oleObj>
              </a:graphicData>
            </a:graphic>
          </p:graphicFrame>
          <p:sp>
            <p:nvSpPr>
              <p:cNvPr id="177" name="Rectangle 12"/>
              <p:cNvSpPr>
                <a:spLocks noChangeArrowheads="1"/>
              </p:cNvSpPr>
              <p:nvPr/>
            </p:nvSpPr>
            <p:spPr bwMode="auto">
              <a:xfrm>
                <a:off x="2699792" y="1526595"/>
                <a:ext cx="2632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78" name="Rectangle 14"/>
              <p:cNvSpPr>
                <a:spLocks noChangeArrowheads="1"/>
              </p:cNvSpPr>
              <p:nvPr/>
            </p:nvSpPr>
            <p:spPr bwMode="auto">
              <a:xfrm>
                <a:off x="2051720" y="1700808"/>
                <a:ext cx="44755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d, g </a:t>
                </a: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/>
            </p:nvSpPr>
            <p:spPr bwMode="auto">
              <a:xfrm>
                <a:off x="1115616" y="1742619"/>
                <a:ext cx="25519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/>
            </p:nvSpPr>
            <p:spPr bwMode="auto">
              <a:xfrm>
                <a:off x="602588" y="2132856"/>
                <a:ext cx="36901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h, </a:t>
                </a:r>
                <a:r>
                  <a:rPr lang="en-IN" sz="1000" b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12489372" y="20136307"/>
              <a:ext cx="7205427" cy="3344784"/>
              <a:chOff x="323528" y="188639"/>
              <a:chExt cx="8280920" cy="5400600"/>
            </a:xfrm>
          </p:grpSpPr>
          <p:graphicFrame>
            <p:nvGraphicFramePr>
              <p:cNvPr id="182" name="Object 181"/>
              <p:cNvGraphicFramePr>
                <a:graphicFrameLocks noChangeAspect="1"/>
              </p:cNvGraphicFramePr>
              <p:nvPr/>
            </p:nvGraphicFramePr>
            <p:xfrm>
              <a:off x="323528" y="188639"/>
              <a:ext cx="8280920" cy="5400600"/>
            </p:xfrm>
            <a:graphic>
              <a:graphicData uri="http://schemas.openxmlformats.org/presentationml/2006/ole">
                <p:oleObj spid="_x0000_s1151" name="ChemSketch" r:id="rId17" imgW="6415920" imgH="4129920" progId="ACD.ChemSketch.20">
                  <p:embed/>
                </p:oleObj>
              </a:graphicData>
            </a:graphic>
          </p:graphicFrame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3044522" y="4365686"/>
                <a:ext cx="290464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a’</a:t>
                </a:r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2599546" y="3501589"/>
                <a:ext cx="1384946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c’ f’ j’</a:t>
                </a:r>
              </a:p>
            </p:txBody>
          </p:sp>
          <p:sp>
            <p:nvSpPr>
              <p:cNvPr id="185" name="Rectangle 7"/>
              <p:cNvSpPr>
                <a:spLocks noChangeArrowheads="1"/>
              </p:cNvSpPr>
              <p:nvPr/>
            </p:nvSpPr>
            <p:spPr bwMode="auto">
              <a:xfrm>
                <a:off x="1887463" y="3905775"/>
                <a:ext cx="740321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b’ </a:t>
                </a:r>
              </a:p>
            </p:txBody>
          </p:sp>
          <p:sp>
            <p:nvSpPr>
              <p:cNvPr id="186" name="Rectangle 8"/>
              <p:cNvSpPr>
                <a:spLocks noChangeArrowheads="1"/>
              </p:cNvSpPr>
              <p:nvPr/>
            </p:nvSpPr>
            <p:spPr bwMode="auto">
              <a:xfrm>
                <a:off x="1619672" y="3645604"/>
                <a:ext cx="1048214" cy="21544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800" b="1" dirty="0">
                    <a:latin typeface="Arial" pitchFamily="34" charset="0"/>
                    <a:cs typeface="Arial" pitchFamily="34" charset="0"/>
                  </a:rPr>
                  <a:t>d’ g’</a:t>
                </a:r>
              </a:p>
            </p:txBody>
          </p:sp>
          <p:sp>
            <p:nvSpPr>
              <p:cNvPr id="187" name="Rectangle 9"/>
              <p:cNvSpPr>
                <a:spLocks noChangeArrowheads="1"/>
              </p:cNvSpPr>
              <p:nvPr/>
            </p:nvSpPr>
            <p:spPr bwMode="auto">
              <a:xfrm>
                <a:off x="1547664" y="2996952"/>
                <a:ext cx="290464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e’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Rectangle 10"/>
              <p:cNvSpPr>
                <a:spLocks noChangeArrowheads="1"/>
              </p:cNvSpPr>
              <p:nvPr/>
            </p:nvSpPr>
            <p:spPr bwMode="auto">
              <a:xfrm>
                <a:off x="1259633" y="2924944"/>
                <a:ext cx="504056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h’ </a:t>
                </a:r>
                <a:r>
                  <a:rPr lang="en-IN" sz="1000" b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’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11"/>
              <p:cNvSpPr>
                <a:spLocks noChangeArrowheads="1"/>
              </p:cNvSpPr>
              <p:nvPr/>
            </p:nvSpPr>
            <p:spPr bwMode="auto">
              <a:xfrm>
                <a:off x="1041176" y="3789040"/>
                <a:ext cx="290464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k’</a:t>
                </a:r>
              </a:p>
            </p:txBody>
          </p:sp>
          <p:cxnSp>
            <p:nvCxnSpPr>
              <p:cNvPr id="190" name="Straight Arrow Connector 189"/>
              <p:cNvCxnSpPr>
                <a:stCxn id="189" idx="2"/>
                <a:endCxn id="189" idx="2"/>
              </p:cNvCxnSpPr>
              <p:nvPr/>
            </p:nvCxnSpPr>
            <p:spPr bwMode="auto">
              <a:xfrm>
                <a:off x="1186408" y="4035261"/>
                <a:ext cx="0" cy="0"/>
              </a:xfrm>
              <a:prstGeom prst="straightConnector1">
                <a:avLst/>
              </a:prstGeom>
              <a:noFill/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aphicFrame>
            <p:nvGraphicFramePr>
              <p:cNvPr id="191" name="Object 4"/>
              <p:cNvGraphicFramePr>
                <a:graphicFrameLocks noChangeAspect="1"/>
              </p:cNvGraphicFramePr>
              <p:nvPr/>
            </p:nvGraphicFramePr>
            <p:xfrm>
              <a:off x="467544" y="476672"/>
              <a:ext cx="3132042" cy="2448271"/>
            </p:xfrm>
            <a:graphic>
              <a:graphicData uri="http://schemas.openxmlformats.org/presentationml/2006/ole">
                <p:oleObj spid="_x0000_s1152" name="ChemSketch" r:id="rId18" imgW="6415920" imgH="4129920" progId="ACD.ChemSketch.20">
                  <p:embed/>
                </p:oleObj>
              </a:graphicData>
            </a:graphic>
          </p:graphicFrame>
          <p:sp>
            <p:nvSpPr>
              <p:cNvPr id="192" name="Rectangle 7"/>
              <p:cNvSpPr>
                <a:spLocks noChangeArrowheads="1"/>
              </p:cNvSpPr>
              <p:nvPr/>
            </p:nvSpPr>
            <p:spPr bwMode="auto">
              <a:xfrm>
                <a:off x="3059832" y="1700808"/>
                <a:ext cx="360040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b’ </a:t>
                </a:r>
              </a:p>
            </p:txBody>
          </p:sp>
          <p:sp>
            <p:nvSpPr>
              <p:cNvPr id="193" name="Rectangle 8"/>
              <p:cNvSpPr>
                <a:spLocks noChangeArrowheads="1"/>
              </p:cNvSpPr>
              <p:nvPr/>
            </p:nvSpPr>
            <p:spPr bwMode="auto">
              <a:xfrm>
                <a:off x="2483768" y="1628801"/>
                <a:ext cx="702317" cy="36139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800" b="1" dirty="0">
                    <a:latin typeface="Arial" pitchFamily="34" charset="0"/>
                    <a:cs typeface="Arial" pitchFamily="34" charset="0"/>
                  </a:rPr>
                  <a:t>d’ g’</a:t>
                </a:r>
              </a:p>
            </p:txBody>
          </p:sp>
          <p:sp>
            <p:nvSpPr>
              <p:cNvPr id="194" name="Rectangle 10"/>
              <p:cNvSpPr>
                <a:spLocks noChangeArrowheads="1"/>
              </p:cNvSpPr>
              <p:nvPr/>
            </p:nvSpPr>
            <p:spPr bwMode="auto">
              <a:xfrm>
                <a:off x="1874564" y="888800"/>
                <a:ext cx="930411" cy="41301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h’ </a:t>
                </a:r>
                <a:r>
                  <a:rPr lang="en-IN" sz="1000" b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1000" b="1" dirty="0" smtClean="0">
                    <a:latin typeface="Arial" pitchFamily="34" charset="0"/>
                    <a:cs typeface="Arial" pitchFamily="34" charset="0"/>
                  </a:rPr>
                  <a:t>’ e’</a:t>
                </a:r>
                <a:endParaRPr lang="en-IN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Rectangle 11"/>
              <p:cNvSpPr>
                <a:spLocks noChangeArrowheads="1"/>
              </p:cNvSpPr>
              <p:nvPr/>
            </p:nvSpPr>
            <p:spPr bwMode="auto">
              <a:xfrm>
                <a:off x="1187624" y="908720"/>
                <a:ext cx="290464" cy="2462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IN" sz="1000" b="1" dirty="0">
                    <a:latin typeface="Arial" pitchFamily="34" charset="0"/>
                    <a:cs typeface="Arial" pitchFamily="34" charset="0"/>
                  </a:rPr>
                  <a:t>k’</a:t>
                </a:r>
              </a:p>
            </p:txBody>
          </p:sp>
          <p:cxnSp>
            <p:nvCxnSpPr>
              <p:cNvPr id="196" name="Straight Arrow Connector 195"/>
              <p:cNvCxnSpPr>
                <a:stCxn id="195" idx="2"/>
                <a:endCxn id="195" idx="2"/>
              </p:cNvCxnSpPr>
              <p:nvPr/>
            </p:nvCxnSpPr>
            <p:spPr bwMode="auto">
              <a:xfrm>
                <a:off x="1332856" y="1154941"/>
                <a:ext cx="0" cy="0"/>
              </a:xfrm>
              <a:prstGeom prst="straightConnector1">
                <a:avLst/>
              </a:prstGeom>
              <a:noFill/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674398" y="19950739"/>
              <a:ext cx="4764499" cy="3206192"/>
              <a:chOff x="1281654" y="20583570"/>
              <a:chExt cx="4180995" cy="2478311"/>
            </a:xfrm>
          </p:grpSpPr>
          <p:sp>
            <p:nvSpPr>
              <p:cNvPr id="1108" name="TextBox 101"/>
              <p:cNvSpPr txBox="1">
                <a:spLocks noChangeArrowheads="1"/>
              </p:cNvSpPr>
              <p:nvPr/>
            </p:nvSpPr>
            <p:spPr bwMode="auto">
              <a:xfrm>
                <a:off x="5183188" y="20962938"/>
                <a:ext cx="255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 dirty="0" smtClean="0">
                    <a:latin typeface="Arial" pitchFamily="34" charset="0"/>
                  </a:rPr>
                  <a:t> </a:t>
                </a:r>
                <a:endParaRPr lang="en-US" sz="2000" b="1" dirty="0">
                  <a:latin typeface="Arial" pitchFamily="34" charset="0"/>
                </a:endParaRPr>
              </a:p>
            </p:txBody>
          </p:sp>
          <p:graphicFrame>
            <p:nvGraphicFramePr>
              <p:cNvPr id="198" name="Object 197"/>
              <p:cNvGraphicFramePr>
                <a:graphicFrameLocks noChangeAspect="1"/>
              </p:cNvGraphicFramePr>
              <p:nvPr/>
            </p:nvGraphicFramePr>
            <p:xfrm>
              <a:off x="1281654" y="20583570"/>
              <a:ext cx="4180995" cy="2478311"/>
            </p:xfrm>
            <a:graphic>
              <a:graphicData uri="http://schemas.openxmlformats.org/presentationml/2006/ole">
                <p:oleObj spid="_x0000_s1153" name="ChemSketch" r:id="rId19" imgW="6415920" imgH="4129920" progId="ACD.ChemSketch.20">
                  <p:embed/>
                </p:oleObj>
              </a:graphicData>
            </a:graphic>
          </p:graphicFrame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2586072" y="21116115"/>
                <a:ext cx="18473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IN" sz="800" b="1" dirty="0">
                  <a:solidFill>
                    <a:srgbClr val="00FF00"/>
                  </a:solidFill>
                  <a:latin typeface="Arial" pitchFamily="34" charset="0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2148360" y="21806633"/>
                <a:ext cx="6528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>
                    <a:solidFill>
                      <a:srgbClr val="00FF00"/>
                    </a:solidFill>
                    <a:latin typeface="Arial" pitchFamily="34" charset="0"/>
                  </a:rPr>
                  <a:t>c’ f’ j’</a:t>
                </a:r>
              </a:p>
            </p:txBody>
          </p:sp>
          <p:sp>
            <p:nvSpPr>
              <p:cNvPr id="201" name="Rectangle 7"/>
              <p:cNvSpPr>
                <a:spLocks noChangeArrowheads="1"/>
              </p:cNvSpPr>
              <p:nvPr/>
            </p:nvSpPr>
            <p:spPr bwMode="auto">
              <a:xfrm>
                <a:off x="2110644" y="22257235"/>
                <a:ext cx="41220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>
                    <a:solidFill>
                      <a:srgbClr val="00FF00"/>
                    </a:solidFill>
                    <a:latin typeface="Arial" pitchFamily="34" charset="0"/>
                  </a:rPr>
                  <a:t>b’ </a:t>
                </a:r>
              </a:p>
            </p:txBody>
          </p:sp>
          <p:sp>
            <p:nvSpPr>
              <p:cNvPr id="202" name="Rectangle 8"/>
              <p:cNvSpPr>
                <a:spLocks noChangeArrowheads="1"/>
              </p:cNvSpPr>
              <p:nvPr/>
            </p:nvSpPr>
            <p:spPr bwMode="auto">
              <a:xfrm>
                <a:off x="1990640" y="22152565"/>
                <a:ext cx="42456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>
                    <a:solidFill>
                      <a:srgbClr val="00FF00"/>
                    </a:solidFill>
                    <a:latin typeface="Arial" pitchFamily="34" charset="0"/>
                  </a:rPr>
                  <a:t>d’ g’</a:t>
                </a:r>
              </a:p>
            </p:txBody>
          </p:sp>
          <p:sp>
            <p:nvSpPr>
              <p:cNvPr id="203" name="Rectangle 10"/>
              <p:cNvSpPr>
                <a:spLocks noChangeArrowheads="1"/>
              </p:cNvSpPr>
              <p:nvPr/>
            </p:nvSpPr>
            <p:spPr bwMode="auto">
              <a:xfrm>
                <a:off x="1876156" y="21591260"/>
                <a:ext cx="56013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 </a:t>
                </a:r>
                <a:r>
                  <a:rPr lang="en-IN" sz="800" b="1" dirty="0">
                    <a:solidFill>
                      <a:srgbClr val="00FF00"/>
                    </a:solidFill>
                    <a:latin typeface="Arial" pitchFamily="34" charset="0"/>
                  </a:rPr>
                  <a:t>h</a:t>
                </a:r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’ </a:t>
                </a:r>
                <a:r>
                  <a:rPr lang="en-IN" sz="800" b="1" dirty="0" err="1" smtClean="0">
                    <a:solidFill>
                      <a:srgbClr val="00FF00"/>
                    </a:solidFill>
                    <a:latin typeface="Arial" pitchFamily="34" charset="0"/>
                  </a:rPr>
                  <a:t>i</a:t>
                </a:r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’ e’</a:t>
                </a:r>
                <a:endParaRPr lang="en-IN" sz="800" b="1" dirty="0">
                  <a:solidFill>
                    <a:srgbClr val="00FF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204" name="Straight Arrow Connector 203"/>
              <p:cNvCxnSpPr/>
              <p:nvPr/>
            </p:nvCxnSpPr>
            <p:spPr bwMode="auto">
              <a:xfrm>
                <a:off x="1808857" y="22346910"/>
                <a:ext cx="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Rectangle 204"/>
              <p:cNvSpPr/>
              <p:nvPr/>
            </p:nvSpPr>
            <p:spPr>
              <a:xfrm>
                <a:off x="1689621" y="22096305"/>
                <a:ext cx="2712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k’</a:t>
                </a:r>
                <a:endParaRPr lang="en-IN" sz="800" dirty="0">
                  <a:latin typeface="Arial" pitchFamily="34" charset="0"/>
                </a:endParaRPr>
              </a:p>
            </p:txBody>
          </p:sp>
          <p:graphicFrame>
            <p:nvGraphicFramePr>
              <p:cNvPr id="206" name="Object 3"/>
              <p:cNvGraphicFramePr>
                <a:graphicFrameLocks noChangeAspect="1"/>
              </p:cNvGraphicFramePr>
              <p:nvPr/>
            </p:nvGraphicFramePr>
            <p:xfrm>
              <a:off x="1302216" y="20604483"/>
              <a:ext cx="1298104" cy="869017"/>
            </p:xfrm>
            <a:graphic>
              <a:graphicData uri="http://schemas.openxmlformats.org/presentationml/2006/ole">
                <p:oleObj spid="_x0000_s1154" name="ChemSketch" r:id="rId20" imgW="6415920" imgH="4129920" progId="ACD.ChemSketch.20">
                  <p:embed/>
                </p:oleObj>
              </a:graphicData>
            </a:graphic>
          </p:graphicFrame>
          <p:sp>
            <p:nvSpPr>
              <p:cNvPr id="207" name="Rectangle 7"/>
              <p:cNvSpPr>
                <a:spLocks noChangeArrowheads="1"/>
              </p:cNvSpPr>
              <p:nvPr/>
            </p:nvSpPr>
            <p:spPr bwMode="auto">
              <a:xfrm>
                <a:off x="2254816" y="21001986"/>
                <a:ext cx="41220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>
                    <a:solidFill>
                      <a:srgbClr val="00FF00"/>
                    </a:solidFill>
                    <a:latin typeface="Arial" pitchFamily="34" charset="0"/>
                  </a:rPr>
                  <a:t>b’ </a:t>
                </a:r>
              </a:p>
            </p:txBody>
          </p:sp>
          <p:sp>
            <p:nvSpPr>
              <p:cNvPr id="208" name="Rectangle 8"/>
              <p:cNvSpPr>
                <a:spLocks noChangeArrowheads="1"/>
              </p:cNvSpPr>
              <p:nvPr/>
            </p:nvSpPr>
            <p:spPr bwMode="auto">
              <a:xfrm>
                <a:off x="2002515" y="20734182"/>
                <a:ext cx="42456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>
                    <a:solidFill>
                      <a:srgbClr val="00FF00"/>
                    </a:solidFill>
                    <a:latin typeface="Arial" pitchFamily="34" charset="0"/>
                  </a:rPr>
                  <a:t>d’ g’</a:t>
                </a:r>
              </a:p>
            </p:txBody>
          </p:sp>
          <p:sp>
            <p:nvSpPr>
              <p:cNvPr id="209" name="Rectangle 10"/>
              <p:cNvSpPr>
                <a:spLocks noChangeArrowheads="1"/>
              </p:cNvSpPr>
              <p:nvPr/>
            </p:nvSpPr>
            <p:spPr bwMode="auto">
              <a:xfrm>
                <a:off x="1664381" y="20679960"/>
                <a:ext cx="56013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h’ </a:t>
                </a:r>
                <a:r>
                  <a:rPr lang="en-IN" sz="800" b="1" dirty="0" err="1" smtClean="0">
                    <a:solidFill>
                      <a:srgbClr val="00FF00"/>
                    </a:solidFill>
                    <a:latin typeface="Arial" pitchFamily="34" charset="0"/>
                  </a:rPr>
                  <a:t>i</a:t>
                </a:r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’ e’</a:t>
                </a:r>
                <a:endParaRPr lang="en-IN" sz="800" b="1" dirty="0">
                  <a:solidFill>
                    <a:srgbClr val="00FF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210" name="Straight Arrow Connector 209"/>
              <p:cNvCxnSpPr/>
              <p:nvPr/>
            </p:nvCxnSpPr>
            <p:spPr bwMode="auto">
              <a:xfrm>
                <a:off x="1413601" y="21137345"/>
                <a:ext cx="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Rectangle 210"/>
              <p:cNvSpPr/>
              <p:nvPr/>
            </p:nvSpPr>
            <p:spPr>
              <a:xfrm>
                <a:off x="1418466" y="20856339"/>
                <a:ext cx="2712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800" b="1" dirty="0" smtClean="0">
                    <a:solidFill>
                      <a:srgbClr val="00FF00"/>
                    </a:solidFill>
                    <a:latin typeface="Arial" pitchFamily="34" charset="0"/>
                  </a:rPr>
                  <a:t>k’</a:t>
                </a:r>
                <a:endParaRPr lang="en-IN" sz="800" dirty="0">
                  <a:latin typeface="Arial" pitchFamily="34" charset="0"/>
                </a:endParaRPr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10909738" y="25280584"/>
              <a:ext cx="999533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IN" sz="1600" b="1" dirty="0" smtClean="0">
                  <a:latin typeface="Arial" pitchFamily="34" charset="0"/>
                </a:rPr>
                <a:t>To examine the kinetics of </a:t>
              </a:r>
              <a:r>
                <a:rPr lang="en-IN" sz="1600" b="1" dirty="0" err="1" smtClean="0">
                  <a:latin typeface="Arial" pitchFamily="34" charset="0"/>
                </a:rPr>
                <a:t>transesterification</a:t>
              </a:r>
              <a:r>
                <a:rPr lang="en-IN" sz="1600" b="1" dirty="0" smtClean="0">
                  <a:latin typeface="Arial" pitchFamily="34" charset="0"/>
                </a:rPr>
                <a:t> Vs cyclic dimer formation using </a:t>
              </a:r>
              <a:r>
                <a:rPr lang="en-IN" sz="1800" b="1" u="sng" dirty="0" smtClean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en-IN" sz="1600" b="1" dirty="0" smtClean="0">
                  <a:latin typeface="Arial" pitchFamily="34" charset="0"/>
                </a:rPr>
                <a:t> as the precursor and comparison with polymerization of aqueous L-lactic acid.</a:t>
              </a:r>
            </a:p>
            <a:p>
              <a:pPr marL="457200" indent="-4572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IN" sz="1600" b="1" dirty="0" smtClean="0">
                  <a:latin typeface="Arial" pitchFamily="34" charset="0"/>
                </a:rPr>
                <a:t>To establish the structure of polymers in terms of composition and end groups.</a:t>
              </a:r>
            </a:p>
            <a:p>
              <a:pPr marL="457200" indent="-4572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IN" sz="1600" b="1" dirty="0" smtClean="0">
                  <a:latin typeface="Arial" pitchFamily="34" charset="0"/>
                </a:rPr>
                <a:t>To examine the effect of structural variation of </a:t>
              </a:r>
              <a:r>
                <a:rPr lang="en-IN" sz="1800" b="1" u="sng" dirty="0" smtClean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en-IN" sz="1600" b="1" dirty="0" smtClean="0">
                  <a:latin typeface="Arial" pitchFamily="34" charset="0"/>
                </a:rPr>
                <a:t> as relative rates of chain growth and </a:t>
              </a:r>
              <a:r>
                <a:rPr lang="en-IN" sz="1600" b="1" dirty="0" err="1" smtClean="0">
                  <a:latin typeface="Arial" pitchFamily="34" charset="0"/>
                </a:rPr>
                <a:t>cyclization</a:t>
              </a:r>
              <a:r>
                <a:rPr lang="en-IN" sz="1600" b="1" dirty="0" smtClean="0">
                  <a:latin typeface="Arial" pitchFamily="34" charset="0"/>
                </a:rPr>
                <a:t>.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968998" y="12678769"/>
              <a:ext cx="8707270" cy="423081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sz="1800" b="1" dirty="0" smtClean="0">
                  <a:latin typeface="Arial" pitchFamily="34" charset="0"/>
                </a:rPr>
                <a:t>Synthesis of a novel AB precursor for  preparation of Poly(l-lactic acid ester)s.</a:t>
              </a:r>
              <a:endParaRPr kumimoji="0" lang="e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20891" y="17760125"/>
              <a:ext cx="9789757" cy="622469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sz="1800" b="1" dirty="0" smtClean="0">
                  <a:latin typeface="Arial" pitchFamily="34" charset="0"/>
                </a:rPr>
                <a:t>Aqueous L-(+)-lactic acid can be extracted into a CH</a:t>
              </a:r>
              <a:r>
                <a:rPr lang="en-IN" sz="1800" b="1" baseline="-25000" dirty="0" smtClean="0">
                  <a:latin typeface="Arial" pitchFamily="34" charset="0"/>
                </a:rPr>
                <a:t>2</a:t>
              </a:r>
              <a:r>
                <a:rPr lang="en-IN" sz="1800" b="1" dirty="0" smtClean="0">
                  <a:latin typeface="Arial" pitchFamily="34" charset="0"/>
                </a:rPr>
                <a:t>Cl</a:t>
              </a:r>
              <a:r>
                <a:rPr lang="en-IN" sz="1800" b="1" baseline="-25000" dirty="0" smtClean="0">
                  <a:latin typeface="Arial" pitchFamily="34" charset="0"/>
                </a:rPr>
                <a:t>2</a:t>
              </a:r>
              <a:r>
                <a:rPr lang="en-IN" sz="1800" b="1" dirty="0" smtClean="0">
                  <a:latin typeface="Arial" pitchFamily="34" charset="0"/>
                </a:rPr>
                <a:t> solution. The organic solution of L-(+)-lactic acid has DP= 1.76.</a:t>
              </a:r>
              <a:endParaRPr kumimoji="0" lang="e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0824963" y="14669394"/>
              <a:ext cx="10110704" cy="598232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pitchFamily="34" charset="0"/>
                </a:rPr>
                <a:t>L-(+)-lactic</a:t>
              </a:r>
              <a:r>
                <a:rPr kumimoji="0" lang="en-IN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latin typeface="Arial" pitchFamily="34" charset="0"/>
                </a:rPr>
                <a:t> acid, commercial procured, is a mixture of monomer and higher oligomers with an DP=1.45.</a:t>
              </a:r>
              <a:endParaRPr kumimoji="0" lang="e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0881819" y="24054741"/>
              <a:ext cx="9897134" cy="61172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sz="1800" b="1" dirty="0" smtClean="0">
                  <a:latin typeface="Arial" pitchFamily="34" charset="0"/>
                </a:rPr>
                <a:t>Formation of the AB precursor with a DP= 2.33 which confirming the addition of 1 methyl lactate unit. </a:t>
              </a:r>
              <a:endParaRPr kumimoji="0" lang="e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802406" y="27950139"/>
              <a:ext cx="9571317" cy="69580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sz="1800" b="1" dirty="0" smtClean="0">
                  <a:latin typeface="Arial" pitchFamily="34" charset="0"/>
                </a:rPr>
                <a:t>AB </a:t>
              </a:r>
              <a:r>
                <a:rPr lang="en-IN" sz="1800" b="1" dirty="0" smtClean="0">
                  <a:latin typeface="Arial" pitchFamily="34" charset="0"/>
                </a:rPr>
                <a:t>precursor </a:t>
              </a:r>
              <a:r>
                <a:rPr lang="en-IN" sz="1800" b="1" u="sng" dirty="0" smtClean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en-IN" sz="1800" b="1" dirty="0" smtClean="0">
                  <a:latin typeface="Arial" pitchFamily="34" charset="0"/>
                </a:rPr>
                <a:t> </a:t>
              </a:r>
              <a:r>
                <a:rPr lang="en-IN" sz="1800" b="1" dirty="0" smtClean="0">
                  <a:latin typeface="Arial" pitchFamily="34" charset="0"/>
                </a:rPr>
                <a:t>undergoes further chain extension under step growth polymerization conditions. However, this is accompanied with the formation of ~ 20 % L-lactide </a:t>
              </a:r>
              <a:r>
                <a:rPr lang="en-IN" sz="1800" b="1" u="sng" dirty="0" smtClean="0">
                  <a:solidFill>
                    <a:srgbClr val="FF0000"/>
                  </a:solidFill>
                  <a:latin typeface="Arial" pitchFamily="34" charset="0"/>
                </a:rPr>
                <a:t>5</a:t>
              </a:r>
              <a:r>
                <a:rPr lang="en-IN" sz="1800" b="1" dirty="0" smtClean="0">
                  <a:latin typeface="Arial" pitchFamily="34" charset="0"/>
                </a:rPr>
                <a:t>. </a:t>
              </a:r>
              <a:endParaRPr kumimoji="0" lang="e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10834</TotalTime>
  <Words>622</Words>
  <Application>Microsoft Office PowerPoint</Application>
  <PresentationFormat>Custom</PresentationFormat>
  <Paragraphs>114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Blank Presentation</vt:lpstr>
      <vt:lpstr>CS ChemDraw Drawing</vt:lpstr>
      <vt:lpstr>ChemSketch</vt:lpstr>
      <vt:lpstr>Slide 1</vt:lpstr>
    </vt:vector>
  </TitlesOfParts>
  <Company>Grefo Prepress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Gino Weel</dc:creator>
  <cp:lastModifiedBy>Yogesh R Nevare</cp:lastModifiedBy>
  <cp:revision>764</cp:revision>
  <dcterms:created xsi:type="dcterms:W3CDTF">2003-11-13T13:21:27Z</dcterms:created>
  <dcterms:modified xsi:type="dcterms:W3CDTF">2015-01-20T11:53:08Z</dcterms:modified>
</cp:coreProperties>
</file>